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9"/>
  </p:sldMasterIdLst>
  <p:notesMasterIdLst>
    <p:notesMasterId r:id="rId40"/>
  </p:notesMasterIdLst>
  <p:sldIdLst>
    <p:sldId id="346" r:id="rId30"/>
    <p:sldId id="332" r:id="rId31"/>
    <p:sldId id="326" r:id="rId32"/>
    <p:sldId id="345" r:id="rId33"/>
    <p:sldId id="336" r:id="rId34"/>
    <p:sldId id="335" r:id="rId35"/>
    <p:sldId id="337" r:id="rId36"/>
    <p:sldId id="323" r:id="rId37"/>
    <p:sldId id="342" r:id="rId38"/>
    <p:sldId id="34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BC18B4-BFAB-4825-BEF5-ACAC4D982FB2}">
          <p14:sldIdLst>
            <p14:sldId id="346"/>
            <p14:sldId id="332"/>
            <p14:sldId id="326"/>
            <p14:sldId id="345"/>
            <p14:sldId id="336"/>
            <p14:sldId id="335"/>
            <p14:sldId id="337"/>
            <p14:sldId id="323"/>
            <p14:sldId id="342"/>
            <p14:sldId id="34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94249" autoAdjust="0"/>
  </p:normalViewPr>
  <p:slideViewPr>
    <p:cSldViewPr snapToGrid="0">
      <p:cViewPr varScale="1">
        <p:scale>
          <a:sx n="69" d="100"/>
          <a:sy n="69" d="100"/>
        </p:scale>
        <p:origin x="7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slide" Target="slides/slide5.xml"/><Relationship Id="rId42"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4.xml"/><Relationship Id="rId38"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Master" Target="slideMasters/slideMaster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7.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2.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8DBF9-B6F4-42B8-B50D-07F78140E8E2}" type="datetimeFigureOut">
              <a:rPr lang="en-US" smtClean="0"/>
              <a:t>3/26/2021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22372-840D-42F2-B2F5-759C32D22C04}" type="slidenum">
              <a:rPr lang="en-US" smtClean="0"/>
              <a:t>‹#›</a:t>
            </a:fld>
            <a:endParaRPr lang="en-US"/>
          </a:p>
        </p:txBody>
      </p:sp>
    </p:spTree>
    <p:extLst>
      <p:ext uri="{BB962C8B-B14F-4D97-AF65-F5344CB8AC3E}">
        <p14:creationId xmlns:p14="http://schemas.microsoft.com/office/powerpoint/2010/main" val="1745234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 in foreground is the approximate 106 acre Liquidation Trust.  Deep water dock is considered most valuable</a:t>
            </a:r>
            <a:r>
              <a:rPr lang="en-US" baseline="0" dirty="0"/>
              <a:t> asset of property.</a:t>
            </a:r>
          </a:p>
          <a:p>
            <a:r>
              <a:rPr lang="en-US" baseline="0" dirty="0"/>
              <a:t>Green mound in background is the West Gyp Stack that was closed in 2005.  It generates an estimated 20,000 gallons of leachate that is treated by the mechanical lime plant. The WGS has consolidated about 30 feet in height since it was closed out.</a:t>
            </a:r>
            <a:endParaRPr lang="en-US" dirty="0"/>
          </a:p>
          <a:p>
            <a:endParaRPr lang="en-US" dirty="0"/>
          </a:p>
        </p:txBody>
      </p:sp>
      <p:sp>
        <p:nvSpPr>
          <p:cNvPr id="4" name="Slide Number Placeholder 3"/>
          <p:cNvSpPr>
            <a:spLocks noGrp="1"/>
          </p:cNvSpPr>
          <p:nvPr>
            <p:ph type="sldNum" sz="quarter" idx="10"/>
          </p:nvPr>
        </p:nvSpPr>
        <p:spPr/>
        <p:txBody>
          <a:bodyPr/>
          <a:lstStyle/>
          <a:p>
            <a:fld id="{88722372-840D-42F2-B2F5-759C32D22C04}" type="slidenum">
              <a:rPr lang="en-US" smtClean="0"/>
              <a:t>4</a:t>
            </a:fld>
            <a:endParaRPr lang="en-US"/>
          </a:p>
        </p:txBody>
      </p:sp>
    </p:spTree>
    <p:extLst>
      <p:ext uri="{BB962C8B-B14F-4D97-AF65-F5344CB8AC3E}">
        <p14:creationId xmlns:p14="http://schemas.microsoft.com/office/powerpoint/2010/main" val="3539779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 in foreground is the approximate 106 acre Liquidation Trust.  Deep water dock is considered most valuable</a:t>
            </a:r>
            <a:r>
              <a:rPr lang="en-US" baseline="0" dirty="0"/>
              <a:t> asset of property.</a:t>
            </a:r>
          </a:p>
          <a:p>
            <a:r>
              <a:rPr lang="en-US" baseline="0" dirty="0"/>
              <a:t>Green mound in background is the West Gyp Stack that was closed in 2005.  It generates an estimated 20,000 gallons of leachate that is treated by the mechanical lime plant. The WGS has consolidated about 30 feet in height since it was closed out.</a:t>
            </a:r>
            <a:endParaRPr lang="en-US" dirty="0"/>
          </a:p>
          <a:p>
            <a:endParaRPr lang="en-US" dirty="0"/>
          </a:p>
        </p:txBody>
      </p:sp>
      <p:sp>
        <p:nvSpPr>
          <p:cNvPr id="4" name="Slide Number Placeholder 3"/>
          <p:cNvSpPr>
            <a:spLocks noGrp="1"/>
          </p:cNvSpPr>
          <p:nvPr>
            <p:ph type="sldNum" sz="quarter" idx="10"/>
          </p:nvPr>
        </p:nvSpPr>
        <p:spPr/>
        <p:txBody>
          <a:bodyPr/>
          <a:lstStyle/>
          <a:p>
            <a:fld id="{88722372-840D-42F2-B2F5-759C32D22C04}" type="slidenum">
              <a:rPr lang="en-US" smtClean="0"/>
              <a:t>6</a:t>
            </a:fld>
            <a:endParaRPr lang="en-US"/>
          </a:p>
        </p:txBody>
      </p:sp>
    </p:spTree>
    <p:extLst>
      <p:ext uri="{BB962C8B-B14F-4D97-AF65-F5344CB8AC3E}">
        <p14:creationId xmlns:p14="http://schemas.microsoft.com/office/powerpoint/2010/main" val="3092574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80911D-E519-4537-9C8B-C94067755411}"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788B2B-5B75-4F9B-AAEF-8C7527B57A6D}" type="slidenum">
              <a:rPr lang="en-US" smtClean="0"/>
              <a:t>‹#›</a:t>
            </a:fld>
            <a:endParaRPr lang="en-US" dirty="0"/>
          </a:p>
        </p:txBody>
      </p:sp>
    </p:spTree>
    <p:extLst>
      <p:ext uri="{BB962C8B-B14F-4D97-AF65-F5344CB8AC3E}">
        <p14:creationId xmlns:p14="http://schemas.microsoft.com/office/powerpoint/2010/main" val="4077486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80911D-E519-4537-9C8B-C94067755411}"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788B2B-5B75-4F9B-AAEF-8C7527B57A6D}" type="slidenum">
              <a:rPr lang="en-US" smtClean="0"/>
              <a:t>‹#›</a:t>
            </a:fld>
            <a:endParaRPr lang="en-US" dirty="0"/>
          </a:p>
        </p:txBody>
      </p:sp>
    </p:spTree>
    <p:extLst>
      <p:ext uri="{BB962C8B-B14F-4D97-AF65-F5344CB8AC3E}">
        <p14:creationId xmlns:p14="http://schemas.microsoft.com/office/powerpoint/2010/main" val="3432778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80911D-E519-4537-9C8B-C94067755411}"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788B2B-5B75-4F9B-AAEF-8C7527B57A6D}" type="slidenum">
              <a:rPr lang="en-US" smtClean="0"/>
              <a:t>‹#›</a:t>
            </a:fld>
            <a:endParaRPr lang="en-US" dirty="0"/>
          </a:p>
        </p:txBody>
      </p:sp>
    </p:spTree>
    <p:extLst>
      <p:ext uri="{BB962C8B-B14F-4D97-AF65-F5344CB8AC3E}">
        <p14:creationId xmlns:p14="http://schemas.microsoft.com/office/powerpoint/2010/main" val="1438145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80911D-E519-4537-9C8B-C94067755411}"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788B2B-5B75-4F9B-AAEF-8C7527B57A6D}" type="slidenum">
              <a:rPr lang="en-US" smtClean="0"/>
              <a:t>‹#›</a:t>
            </a:fld>
            <a:endParaRPr lang="en-US" dirty="0"/>
          </a:p>
        </p:txBody>
      </p:sp>
    </p:spTree>
    <p:extLst>
      <p:ext uri="{BB962C8B-B14F-4D97-AF65-F5344CB8AC3E}">
        <p14:creationId xmlns:p14="http://schemas.microsoft.com/office/powerpoint/2010/main" val="4230830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80911D-E519-4537-9C8B-C94067755411}"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788B2B-5B75-4F9B-AAEF-8C7527B57A6D}" type="slidenum">
              <a:rPr lang="en-US" smtClean="0"/>
              <a:t>‹#›</a:t>
            </a:fld>
            <a:endParaRPr lang="en-US" dirty="0"/>
          </a:p>
        </p:txBody>
      </p:sp>
    </p:spTree>
    <p:extLst>
      <p:ext uri="{BB962C8B-B14F-4D97-AF65-F5344CB8AC3E}">
        <p14:creationId xmlns:p14="http://schemas.microsoft.com/office/powerpoint/2010/main" val="3164655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80911D-E519-4537-9C8B-C94067755411}" type="datetimeFigureOut">
              <a:rPr lang="en-US" smtClean="0"/>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788B2B-5B75-4F9B-AAEF-8C7527B57A6D}" type="slidenum">
              <a:rPr lang="en-US" smtClean="0"/>
              <a:t>‹#›</a:t>
            </a:fld>
            <a:endParaRPr lang="en-US" dirty="0"/>
          </a:p>
        </p:txBody>
      </p:sp>
    </p:spTree>
    <p:extLst>
      <p:ext uri="{BB962C8B-B14F-4D97-AF65-F5344CB8AC3E}">
        <p14:creationId xmlns:p14="http://schemas.microsoft.com/office/powerpoint/2010/main" val="355580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80911D-E519-4537-9C8B-C94067755411}" type="datetimeFigureOut">
              <a:rPr lang="en-US" smtClean="0"/>
              <a:t>3/26/2021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8788B2B-5B75-4F9B-AAEF-8C7527B57A6D}" type="slidenum">
              <a:rPr lang="en-US" smtClean="0"/>
              <a:t>‹#›</a:t>
            </a:fld>
            <a:endParaRPr lang="en-US" dirty="0"/>
          </a:p>
        </p:txBody>
      </p:sp>
    </p:spTree>
    <p:extLst>
      <p:ext uri="{BB962C8B-B14F-4D97-AF65-F5344CB8AC3E}">
        <p14:creationId xmlns:p14="http://schemas.microsoft.com/office/powerpoint/2010/main" val="382342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80911D-E519-4537-9C8B-C94067755411}" type="datetimeFigureOut">
              <a:rPr lang="en-US" smtClean="0"/>
              <a:t>3/26/2021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8788B2B-5B75-4F9B-AAEF-8C7527B57A6D}" type="slidenum">
              <a:rPr lang="en-US" smtClean="0"/>
              <a:t>‹#›</a:t>
            </a:fld>
            <a:endParaRPr lang="en-US" dirty="0"/>
          </a:p>
        </p:txBody>
      </p:sp>
    </p:spTree>
    <p:extLst>
      <p:ext uri="{BB962C8B-B14F-4D97-AF65-F5344CB8AC3E}">
        <p14:creationId xmlns:p14="http://schemas.microsoft.com/office/powerpoint/2010/main" val="1510018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80911D-E519-4537-9C8B-C94067755411}" type="datetimeFigureOut">
              <a:rPr lang="en-US" smtClean="0"/>
              <a:t>3/26/2021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8788B2B-5B75-4F9B-AAEF-8C7527B57A6D}" type="slidenum">
              <a:rPr lang="en-US" smtClean="0"/>
              <a:t>‹#›</a:t>
            </a:fld>
            <a:endParaRPr lang="en-US" dirty="0"/>
          </a:p>
        </p:txBody>
      </p:sp>
    </p:spTree>
    <p:extLst>
      <p:ext uri="{BB962C8B-B14F-4D97-AF65-F5344CB8AC3E}">
        <p14:creationId xmlns:p14="http://schemas.microsoft.com/office/powerpoint/2010/main" val="2307769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80911D-E519-4537-9C8B-C94067755411}" type="datetimeFigureOut">
              <a:rPr lang="en-US" smtClean="0"/>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788B2B-5B75-4F9B-AAEF-8C7527B57A6D}" type="slidenum">
              <a:rPr lang="en-US" smtClean="0"/>
              <a:t>‹#›</a:t>
            </a:fld>
            <a:endParaRPr lang="en-US" dirty="0"/>
          </a:p>
        </p:txBody>
      </p:sp>
    </p:spTree>
    <p:extLst>
      <p:ext uri="{BB962C8B-B14F-4D97-AF65-F5344CB8AC3E}">
        <p14:creationId xmlns:p14="http://schemas.microsoft.com/office/powerpoint/2010/main" val="3833091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80911D-E519-4537-9C8B-C94067755411}" type="datetimeFigureOut">
              <a:rPr lang="en-US" smtClean="0"/>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788B2B-5B75-4F9B-AAEF-8C7527B57A6D}" type="slidenum">
              <a:rPr lang="en-US" smtClean="0"/>
              <a:t>‹#›</a:t>
            </a:fld>
            <a:endParaRPr lang="en-US" dirty="0"/>
          </a:p>
        </p:txBody>
      </p:sp>
    </p:spTree>
    <p:extLst>
      <p:ext uri="{BB962C8B-B14F-4D97-AF65-F5344CB8AC3E}">
        <p14:creationId xmlns:p14="http://schemas.microsoft.com/office/powerpoint/2010/main" val="256770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80911D-E519-4537-9C8B-C94067755411}" type="datetimeFigureOut">
              <a:rPr lang="en-US" smtClean="0"/>
              <a:t>3/26/2021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88B2B-5B75-4F9B-AAEF-8C7527B57A6D}" type="slidenum">
              <a:rPr lang="en-US" smtClean="0"/>
              <a:t>‹#›</a:t>
            </a:fld>
            <a:endParaRPr lang="en-US" dirty="0"/>
          </a:p>
        </p:txBody>
      </p:sp>
    </p:spTree>
    <p:extLst>
      <p:ext uri="{BB962C8B-B14F-4D97-AF65-F5344CB8AC3E}">
        <p14:creationId xmlns:p14="http://schemas.microsoft.com/office/powerpoint/2010/main" val="33817894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Pascagoula Collaborative </a:t>
            </a:r>
            <a:r>
              <a:rPr lang="en-US" smtClean="0"/>
              <a:t>Community Meeting</a:t>
            </a:r>
            <a:endParaRPr lang="en-US" dirty="0"/>
          </a:p>
        </p:txBody>
      </p:sp>
      <p:sp>
        <p:nvSpPr>
          <p:cNvPr id="3" name="Subtitle 2"/>
          <p:cNvSpPr>
            <a:spLocks noGrp="1"/>
          </p:cNvSpPr>
          <p:nvPr>
            <p:ph type="subTitle" idx="1"/>
          </p:nvPr>
        </p:nvSpPr>
        <p:spPr/>
        <p:txBody>
          <a:bodyPr>
            <a:normAutofit lnSpcReduction="10000"/>
          </a:bodyPr>
          <a:lstStyle/>
          <a:p>
            <a:r>
              <a:rPr lang="en-US" dirty="0" smtClean="0"/>
              <a:t>Updates on Federal Projects/Activities</a:t>
            </a:r>
          </a:p>
          <a:p>
            <a:r>
              <a:rPr lang="en-US" dirty="0" smtClean="0"/>
              <a:t>Superfund Site - MS Phosphates</a:t>
            </a:r>
          </a:p>
          <a:p>
            <a:r>
              <a:rPr lang="en-US" dirty="0" smtClean="0"/>
              <a:t>Presenter – Craig Zeller, EPA</a:t>
            </a:r>
          </a:p>
          <a:p>
            <a:r>
              <a:rPr lang="en-US" dirty="0" smtClean="0"/>
              <a:t>March 26, 2021</a:t>
            </a:r>
            <a:endParaRPr lang="en-US" dirty="0"/>
          </a:p>
        </p:txBody>
      </p:sp>
    </p:spTree>
    <p:extLst>
      <p:ext uri="{BB962C8B-B14F-4D97-AF65-F5344CB8AC3E}">
        <p14:creationId xmlns:p14="http://schemas.microsoft.com/office/powerpoint/2010/main" val="805263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16DD-E245-4F4F-9C04-29332D2D1C8C}"/>
              </a:ext>
            </a:extLst>
          </p:cNvPr>
          <p:cNvSpPr>
            <a:spLocks noGrp="1"/>
          </p:cNvSpPr>
          <p:nvPr>
            <p:ph type="title"/>
          </p:nvPr>
        </p:nvSpPr>
        <p:spPr>
          <a:xfrm>
            <a:off x="528711" y="239150"/>
            <a:ext cx="9895449" cy="703385"/>
          </a:xfrm>
        </p:spPr>
        <p:txBody>
          <a:bodyPr>
            <a:normAutofit/>
          </a:bodyPr>
          <a:lstStyle/>
          <a:p>
            <a:pPr algn="ctr"/>
            <a:r>
              <a:rPr lang="en-US" b="1" dirty="0">
                <a:latin typeface="+mn-lt"/>
              </a:rPr>
              <a:t>Phase 1B Complete (looking West)</a:t>
            </a:r>
          </a:p>
        </p:txBody>
      </p:sp>
      <p:pic>
        <p:nvPicPr>
          <p:cNvPr id="6" name="Picture 2" descr="epafiles_aara_logo_epaseal">
            <a:extLst>
              <a:ext uri="{FF2B5EF4-FFF2-40B4-BE49-F238E27FC236}">
                <a16:creationId xmlns:a16="http://schemas.microsoft.com/office/drawing/2014/main" id="{6C37D52F-28D3-405B-AF92-0B33047D68C2}"/>
              </a:ext>
            </a:extLst>
          </p:cNvPr>
          <p:cNvPicPr>
            <a:picLocks noChangeAspect="1" noChangeArrowheads="1"/>
          </p:cNvPicPr>
          <p:nvPr/>
        </p:nvPicPr>
        <p:blipFill>
          <a:blip r:embed="rId2" cstate="print"/>
          <a:srcRect/>
          <a:stretch>
            <a:fillRect/>
          </a:stretch>
        </p:blipFill>
        <p:spPr bwMode="auto">
          <a:xfrm>
            <a:off x="11012557" y="34391"/>
            <a:ext cx="1179443" cy="1065540"/>
          </a:xfrm>
          <a:prstGeom prst="rect">
            <a:avLst/>
          </a:prstGeom>
          <a:noFill/>
          <a:ln w="9525">
            <a:noFill/>
            <a:miter lim="800000"/>
            <a:headEnd/>
            <a:tailEnd/>
          </a:ln>
        </p:spPr>
      </p:pic>
      <p:pic>
        <p:nvPicPr>
          <p:cNvPr id="5" name="Picture 4" descr="A picture containing water, sky, outdoor, nature&#10;&#10;Description automatically generated">
            <a:extLst>
              <a:ext uri="{FF2B5EF4-FFF2-40B4-BE49-F238E27FC236}">
                <a16:creationId xmlns:a16="http://schemas.microsoft.com/office/drawing/2014/main" id="{3AD7C874-3373-4C5F-919A-622CF82EB9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54" y="1099931"/>
            <a:ext cx="10353823" cy="5518919"/>
          </a:xfrm>
          <a:prstGeom prst="rect">
            <a:avLst/>
          </a:prstGeom>
          <a:ln w="57150">
            <a:solidFill>
              <a:schemeClr val="tx1"/>
            </a:solidFill>
          </a:ln>
        </p:spPr>
      </p:pic>
    </p:spTree>
    <p:extLst>
      <p:ext uri="{BB962C8B-B14F-4D97-AF65-F5344CB8AC3E}">
        <p14:creationId xmlns:p14="http://schemas.microsoft.com/office/powerpoint/2010/main" val="131465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30037" y="379929"/>
            <a:ext cx="9670472" cy="2164771"/>
          </a:xfrm>
        </p:spPr>
        <p:txBody>
          <a:bodyPr>
            <a:normAutofit fontScale="90000"/>
          </a:bodyPr>
          <a:lstStyle/>
          <a:p>
            <a:pPr eaLnBrk="1" hangingPunct="1"/>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b="1" dirty="0">
                <a:latin typeface="+mn-lt"/>
              </a:rPr>
              <a:t>MISSISSIPPI PHOSPHATES CORPORATION</a:t>
            </a:r>
            <a:r>
              <a:rPr lang="en-US" sz="4000" dirty="0">
                <a:latin typeface="+mn-lt"/>
              </a:rPr>
              <a:t/>
            </a:r>
            <a:br>
              <a:rPr lang="en-US" sz="4000" dirty="0">
                <a:latin typeface="+mn-lt"/>
              </a:rPr>
            </a:br>
            <a:r>
              <a:rPr lang="en-US" sz="4000" dirty="0">
                <a:latin typeface="+mn-lt"/>
              </a:rPr>
              <a:t>Pascagoula, Jackson County, MS</a:t>
            </a:r>
            <a:br>
              <a:rPr lang="en-US" sz="4000" dirty="0">
                <a:latin typeface="+mn-lt"/>
              </a:rPr>
            </a:br>
            <a:r>
              <a:rPr lang="en-US" sz="4000" dirty="0"/>
              <a:t/>
            </a:r>
            <a:br>
              <a:rPr lang="en-US" sz="4000" dirty="0"/>
            </a:br>
            <a:endParaRPr lang="en-US" sz="4000" dirty="0"/>
          </a:p>
        </p:txBody>
      </p:sp>
      <p:sp>
        <p:nvSpPr>
          <p:cNvPr id="2051" name="Rectangle 3"/>
          <p:cNvSpPr>
            <a:spLocks noGrp="1" noChangeArrowheads="1"/>
          </p:cNvSpPr>
          <p:nvPr>
            <p:ph type="subTitle" idx="1"/>
          </p:nvPr>
        </p:nvSpPr>
        <p:spPr>
          <a:xfrm>
            <a:off x="1" y="3429000"/>
            <a:ext cx="11984182" cy="3295357"/>
          </a:xfrm>
        </p:spPr>
        <p:txBody>
          <a:bodyPr>
            <a:normAutofit/>
          </a:bodyPr>
          <a:lstStyle/>
          <a:p>
            <a:endParaRPr lang="en-US" sz="3600" dirty="0"/>
          </a:p>
          <a:p>
            <a:r>
              <a:rPr lang="en-US" sz="3600" dirty="0"/>
              <a:t>U.S. EPA Region 4 </a:t>
            </a:r>
          </a:p>
          <a:p>
            <a:r>
              <a:rPr lang="en-US" sz="3600" dirty="0"/>
              <a:t>Superfund &amp; Emergency Management Division</a:t>
            </a:r>
          </a:p>
          <a:p>
            <a:r>
              <a:rPr lang="en-US" sz="3600" dirty="0"/>
              <a:t>March 2021</a:t>
            </a:r>
          </a:p>
          <a:p>
            <a:endParaRPr lang="en-US" sz="3600" dirty="0"/>
          </a:p>
          <a:p>
            <a:endParaRPr lang="en-US" dirty="0"/>
          </a:p>
        </p:txBody>
      </p:sp>
      <p:pic>
        <p:nvPicPr>
          <p:cNvPr id="6" name="Picture 2" descr="epafiles_aara_logo_epaseal"/>
          <p:cNvPicPr>
            <a:picLocks noChangeAspect="1" noChangeArrowheads="1"/>
          </p:cNvPicPr>
          <p:nvPr/>
        </p:nvPicPr>
        <p:blipFill>
          <a:blip r:embed="rId2" cstate="print"/>
          <a:srcRect/>
          <a:stretch>
            <a:fillRect/>
          </a:stretch>
        </p:blipFill>
        <p:spPr bwMode="auto">
          <a:xfrm>
            <a:off x="4765965" y="1783774"/>
            <a:ext cx="2306348" cy="2164771"/>
          </a:xfrm>
          <a:prstGeom prst="rect">
            <a:avLst/>
          </a:prstGeom>
          <a:noFill/>
          <a:ln w="9525">
            <a:noFill/>
            <a:miter lim="800000"/>
            <a:headEnd/>
            <a:tailEnd/>
          </a:ln>
        </p:spPr>
      </p:pic>
    </p:spTree>
    <p:extLst>
      <p:ext uri="{BB962C8B-B14F-4D97-AF65-F5344CB8AC3E}">
        <p14:creationId xmlns:p14="http://schemas.microsoft.com/office/powerpoint/2010/main" val="3161476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EEB435-47DD-4C8B-8355-9B2BFDF26F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44558"/>
            <a:ext cx="11661913" cy="6126580"/>
          </a:xfrm>
          <a:prstGeom prst="rect">
            <a:avLst/>
          </a:prstGeom>
        </p:spPr>
      </p:pic>
    </p:spTree>
    <p:extLst>
      <p:ext uri="{BB962C8B-B14F-4D97-AF65-F5344CB8AC3E}">
        <p14:creationId xmlns:p14="http://schemas.microsoft.com/office/powerpoint/2010/main" val="2323824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83" y="127158"/>
            <a:ext cx="9833113" cy="694478"/>
          </a:xfrm>
        </p:spPr>
        <p:txBody>
          <a:bodyPr>
            <a:normAutofit fontScale="90000"/>
          </a:bodyPr>
          <a:lstStyle/>
          <a:p>
            <a:pPr algn="ctr"/>
            <a:r>
              <a:rPr lang="en-US" b="1" dirty="0">
                <a:latin typeface="+mn-lt"/>
              </a:rPr>
              <a:t>LIQUIDATION TRUST UPDATE</a:t>
            </a:r>
          </a:p>
        </p:txBody>
      </p:sp>
      <p:sp>
        <p:nvSpPr>
          <p:cNvPr id="3" name="Content Placeholder 2"/>
          <p:cNvSpPr>
            <a:spLocks noGrp="1"/>
          </p:cNvSpPr>
          <p:nvPr>
            <p:ph idx="1"/>
          </p:nvPr>
        </p:nvSpPr>
        <p:spPr>
          <a:xfrm>
            <a:off x="145775" y="928468"/>
            <a:ext cx="6188764" cy="6105378"/>
          </a:xfrm>
        </p:spPr>
        <p:txBody>
          <a:bodyPr>
            <a:normAutofit/>
          </a:bodyPr>
          <a:lstStyle/>
          <a:p>
            <a:endParaRPr lang="en-US" sz="2400" dirty="0"/>
          </a:p>
          <a:p>
            <a:r>
              <a:rPr lang="en-US" sz="2400" dirty="0"/>
              <a:t>Liquidation Trust dissolved at the end of July 2020.</a:t>
            </a:r>
          </a:p>
          <a:p>
            <a:pPr marL="0" indent="0">
              <a:buNone/>
            </a:pPr>
            <a:endParaRPr lang="en-US" sz="2400" dirty="0"/>
          </a:p>
          <a:p>
            <a:r>
              <a:rPr lang="en-US" sz="2400" dirty="0"/>
              <a:t>All assets/property transferred over to the Environmental Trust.</a:t>
            </a:r>
          </a:p>
          <a:p>
            <a:pPr marL="0" indent="0">
              <a:buNone/>
            </a:pPr>
            <a:endParaRPr lang="en-US" sz="2400" dirty="0"/>
          </a:p>
          <a:p>
            <a:r>
              <a:rPr lang="en-US" sz="2400" dirty="0"/>
              <a:t>Primary goal shifted from marketing/sale of property to addressing any immediate on-site environmental/safety hazards. </a:t>
            </a:r>
          </a:p>
          <a:p>
            <a:endParaRPr lang="en-US" sz="2400" dirty="0"/>
          </a:p>
          <a:p>
            <a:pPr lvl="1"/>
            <a:endParaRPr lang="en-US" sz="2000" dirty="0"/>
          </a:p>
          <a:p>
            <a:endParaRPr lang="en-US" dirty="0"/>
          </a:p>
          <a:p>
            <a:endParaRPr lang="en-US" dirty="0"/>
          </a:p>
        </p:txBody>
      </p:sp>
      <p:pic>
        <p:nvPicPr>
          <p:cNvPr id="4" name="Picture 2" descr="epafiles_aara_logo_epaseal"/>
          <p:cNvPicPr>
            <a:picLocks noChangeAspect="1" noChangeArrowheads="1"/>
          </p:cNvPicPr>
          <p:nvPr/>
        </p:nvPicPr>
        <p:blipFill>
          <a:blip r:embed="rId3" cstate="print"/>
          <a:srcRect/>
          <a:stretch>
            <a:fillRect/>
          </a:stretch>
        </p:blipFill>
        <p:spPr bwMode="auto">
          <a:xfrm>
            <a:off x="10999304" y="2"/>
            <a:ext cx="1192696" cy="1126434"/>
          </a:xfrm>
          <a:prstGeom prst="rect">
            <a:avLst/>
          </a:prstGeom>
          <a:noFill/>
          <a:ln w="9525">
            <a:noFill/>
            <a:miter lim="800000"/>
            <a:headEnd/>
            <a:tailEnd/>
          </a:ln>
        </p:spPr>
      </p:pic>
      <p:pic>
        <p:nvPicPr>
          <p:cNvPr id="6" name="Picture 5">
            <a:extLst>
              <a:ext uri="{FF2B5EF4-FFF2-40B4-BE49-F238E27FC236}">
                <a16:creationId xmlns:a16="http://schemas.microsoft.com/office/drawing/2014/main" id="{59CD4132-C011-4D37-A67C-4D18C985B7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9612" y="1280160"/>
            <a:ext cx="5295365" cy="5306173"/>
          </a:xfrm>
          <a:prstGeom prst="rect">
            <a:avLst/>
          </a:prstGeom>
          <a:ln w="57150">
            <a:solidFill>
              <a:schemeClr val="tx1"/>
            </a:solidFill>
          </a:ln>
        </p:spPr>
      </p:pic>
    </p:spTree>
    <p:extLst>
      <p:ext uri="{BB962C8B-B14F-4D97-AF65-F5344CB8AC3E}">
        <p14:creationId xmlns:p14="http://schemas.microsoft.com/office/powerpoint/2010/main" val="1535015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91E8F-410F-4FEB-B160-4BB4F4203AEA}"/>
              </a:ext>
            </a:extLst>
          </p:cNvPr>
          <p:cNvSpPr>
            <a:spLocks noGrp="1"/>
          </p:cNvSpPr>
          <p:nvPr>
            <p:ph type="title"/>
          </p:nvPr>
        </p:nvSpPr>
        <p:spPr>
          <a:xfrm>
            <a:off x="838200" y="104730"/>
            <a:ext cx="10515600" cy="1217634"/>
          </a:xfrm>
        </p:spPr>
        <p:txBody>
          <a:bodyPr/>
          <a:lstStyle/>
          <a:p>
            <a:pPr algn="ctr"/>
            <a:r>
              <a:rPr lang="en-US" b="1" dirty="0">
                <a:latin typeface="+mn-lt"/>
              </a:rPr>
              <a:t>Water Treatment Summary Statistics</a:t>
            </a:r>
          </a:p>
        </p:txBody>
      </p:sp>
      <p:pic>
        <p:nvPicPr>
          <p:cNvPr id="5" name="Picture 2" descr="epafiles_aara_logo_epaseal">
            <a:extLst>
              <a:ext uri="{FF2B5EF4-FFF2-40B4-BE49-F238E27FC236}">
                <a16:creationId xmlns:a16="http://schemas.microsoft.com/office/drawing/2014/main" id="{CA736050-03A2-4168-BFAA-795DFDFF4EC6}"/>
              </a:ext>
            </a:extLst>
          </p:cNvPr>
          <p:cNvPicPr>
            <a:picLocks noChangeAspect="1" noChangeArrowheads="1"/>
          </p:cNvPicPr>
          <p:nvPr/>
        </p:nvPicPr>
        <p:blipFill>
          <a:blip r:embed="rId2" cstate="print"/>
          <a:srcRect/>
          <a:stretch>
            <a:fillRect/>
          </a:stretch>
        </p:blipFill>
        <p:spPr bwMode="auto">
          <a:xfrm>
            <a:off x="10963966" y="0"/>
            <a:ext cx="1179443" cy="1217634"/>
          </a:xfrm>
          <a:prstGeom prst="rect">
            <a:avLst/>
          </a:prstGeom>
          <a:noFill/>
          <a:ln w="9525">
            <a:noFill/>
            <a:miter lim="800000"/>
            <a:headEnd/>
            <a:tailEnd/>
          </a:ln>
        </p:spPr>
      </p:pic>
      <p:pic>
        <p:nvPicPr>
          <p:cNvPr id="3" name="Picture 2">
            <a:extLst>
              <a:ext uri="{FF2B5EF4-FFF2-40B4-BE49-F238E27FC236}">
                <a16:creationId xmlns:a16="http://schemas.microsoft.com/office/drawing/2014/main" id="{09E9858B-DF6B-4FE7-BC82-555799C6FFCB}"/>
              </a:ext>
            </a:extLst>
          </p:cNvPr>
          <p:cNvPicPr>
            <a:picLocks noChangeAspect="1"/>
          </p:cNvPicPr>
          <p:nvPr/>
        </p:nvPicPr>
        <p:blipFill>
          <a:blip r:embed="rId3"/>
          <a:stretch>
            <a:fillRect/>
          </a:stretch>
        </p:blipFill>
        <p:spPr>
          <a:xfrm>
            <a:off x="1322363" y="1427094"/>
            <a:ext cx="9298745" cy="4847097"/>
          </a:xfrm>
          <a:prstGeom prst="rect">
            <a:avLst/>
          </a:prstGeom>
        </p:spPr>
      </p:pic>
    </p:spTree>
    <p:extLst>
      <p:ext uri="{BB962C8B-B14F-4D97-AF65-F5344CB8AC3E}">
        <p14:creationId xmlns:p14="http://schemas.microsoft.com/office/powerpoint/2010/main" val="419069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83" y="127158"/>
            <a:ext cx="9833113" cy="694478"/>
          </a:xfrm>
        </p:spPr>
        <p:txBody>
          <a:bodyPr>
            <a:normAutofit fontScale="90000"/>
          </a:bodyPr>
          <a:lstStyle/>
          <a:p>
            <a:pPr algn="ctr"/>
            <a:r>
              <a:rPr lang="en-US" b="1" dirty="0">
                <a:latin typeface="+mn-lt"/>
              </a:rPr>
              <a:t>EAST GYPSUM STACK CLOSURE PROGRESS</a:t>
            </a:r>
          </a:p>
        </p:txBody>
      </p:sp>
      <p:sp>
        <p:nvSpPr>
          <p:cNvPr id="3" name="Content Placeholder 2"/>
          <p:cNvSpPr>
            <a:spLocks noGrp="1"/>
          </p:cNvSpPr>
          <p:nvPr>
            <p:ph idx="1"/>
          </p:nvPr>
        </p:nvSpPr>
        <p:spPr>
          <a:xfrm>
            <a:off x="145775" y="928468"/>
            <a:ext cx="6188764" cy="6105378"/>
          </a:xfrm>
        </p:spPr>
        <p:txBody>
          <a:bodyPr>
            <a:normAutofit lnSpcReduction="10000"/>
          </a:bodyPr>
          <a:lstStyle/>
          <a:p>
            <a:r>
              <a:rPr lang="en-US" sz="2400" dirty="0"/>
              <a:t>Phase 1A construction started November 2018/finished April 2020</a:t>
            </a:r>
          </a:p>
          <a:p>
            <a:pPr lvl="1"/>
            <a:r>
              <a:rPr lang="en-US" sz="2000" dirty="0"/>
              <a:t>Total Costs = $14.3 Million</a:t>
            </a:r>
          </a:p>
          <a:p>
            <a:pPr lvl="1"/>
            <a:r>
              <a:rPr lang="en-US" sz="2000" dirty="0"/>
              <a:t>$6.2 Million Earthwork/$8.1 Million Cover System</a:t>
            </a:r>
          </a:p>
          <a:p>
            <a:pPr lvl="1"/>
            <a:r>
              <a:rPr lang="en-US" sz="2000" dirty="0"/>
              <a:t>49 acres of Turf/7 drainage bridges</a:t>
            </a:r>
            <a:endParaRPr lang="en-US" sz="2400" dirty="0"/>
          </a:p>
          <a:p>
            <a:r>
              <a:rPr lang="en-US" sz="2400" dirty="0"/>
              <a:t>Phase 1B construction started November 2019/finished December 2020</a:t>
            </a:r>
          </a:p>
          <a:p>
            <a:pPr lvl="1"/>
            <a:r>
              <a:rPr lang="en-US" sz="2000" dirty="0"/>
              <a:t>Total Costs = $12.2 Million</a:t>
            </a:r>
          </a:p>
          <a:p>
            <a:pPr lvl="1"/>
            <a:r>
              <a:rPr lang="en-US" sz="2000" dirty="0"/>
              <a:t>$6.2 Million Earthwork/$3.6M cover system materials/$2.4 Million installation</a:t>
            </a:r>
          </a:p>
          <a:p>
            <a:pPr lvl="1"/>
            <a:r>
              <a:rPr lang="en-US" sz="2000" dirty="0"/>
              <a:t>46 acres of Turf/8 drainage bridges</a:t>
            </a:r>
          </a:p>
          <a:p>
            <a:r>
              <a:rPr lang="en-US" sz="2400" dirty="0"/>
              <a:t>Clean storm water runoff from ≈ 100 acres diverted to Bayou Casotte (without treatment)</a:t>
            </a:r>
          </a:p>
          <a:p>
            <a:r>
              <a:rPr lang="en-US" sz="2400" dirty="0"/>
              <a:t>Sole source procurement of 154 acres of </a:t>
            </a:r>
            <a:r>
              <a:rPr lang="en-US" sz="2400" dirty="0" err="1"/>
              <a:t>ClosureTurf</a:t>
            </a:r>
            <a:r>
              <a:rPr lang="en-US" sz="2400" dirty="0"/>
              <a:t>® cover system January 2020</a:t>
            </a:r>
          </a:p>
          <a:p>
            <a:pPr lvl="1"/>
            <a:r>
              <a:rPr lang="en-US" sz="2000" dirty="0"/>
              <a:t>Cover material needed for Phase 1B + Phase 1C</a:t>
            </a:r>
          </a:p>
          <a:p>
            <a:r>
              <a:rPr lang="en-US" sz="2400" dirty="0"/>
              <a:t>≈ $35 Million spent on East Gypsum Stack closure thru 2020</a:t>
            </a:r>
          </a:p>
          <a:p>
            <a:endParaRPr lang="en-US" sz="2400" dirty="0"/>
          </a:p>
          <a:p>
            <a:pPr lvl="1"/>
            <a:endParaRPr lang="en-US" sz="2000" dirty="0"/>
          </a:p>
          <a:p>
            <a:endParaRPr lang="en-US" dirty="0"/>
          </a:p>
          <a:p>
            <a:endParaRPr lang="en-US" dirty="0"/>
          </a:p>
        </p:txBody>
      </p:sp>
      <p:pic>
        <p:nvPicPr>
          <p:cNvPr id="4" name="Picture 2" descr="epafiles_aara_logo_epaseal"/>
          <p:cNvPicPr>
            <a:picLocks noChangeAspect="1" noChangeArrowheads="1"/>
          </p:cNvPicPr>
          <p:nvPr/>
        </p:nvPicPr>
        <p:blipFill>
          <a:blip r:embed="rId3" cstate="print"/>
          <a:srcRect/>
          <a:stretch>
            <a:fillRect/>
          </a:stretch>
        </p:blipFill>
        <p:spPr bwMode="auto">
          <a:xfrm>
            <a:off x="10999304" y="2"/>
            <a:ext cx="1192696" cy="1126434"/>
          </a:xfrm>
          <a:prstGeom prst="rect">
            <a:avLst/>
          </a:prstGeom>
          <a:noFill/>
          <a:ln w="9525">
            <a:noFill/>
            <a:miter lim="800000"/>
            <a:headEnd/>
            <a:tailEnd/>
          </a:ln>
        </p:spPr>
      </p:pic>
      <p:pic>
        <p:nvPicPr>
          <p:cNvPr id="7" name="Picture 6">
            <a:extLst>
              <a:ext uri="{FF2B5EF4-FFF2-40B4-BE49-F238E27FC236}">
                <a16:creationId xmlns:a16="http://schemas.microsoft.com/office/drawing/2014/main" id="{3426EC2E-A224-4854-93CD-52B5C20AE6EC}"/>
              </a:ext>
            </a:extLst>
          </p:cNvPr>
          <p:cNvPicPr>
            <a:picLocks noChangeAspect="1"/>
          </p:cNvPicPr>
          <p:nvPr/>
        </p:nvPicPr>
        <p:blipFill>
          <a:blip r:embed="rId4"/>
          <a:stretch>
            <a:fillRect/>
          </a:stretch>
        </p:blipFill>
        <p:spPr>
          <a:xfrm>
            <a:off x="6741074" y="1280975"/>
            <a:ext cx="5206270" cy="5400364"/>
          </a:xfrm>
          <a:prstGeom prst="rect">
            <a:avLst/>
          </a:prstGeom>
          <a:ln w="57150">
            <a:solidFill>
              <a:schemeClr val="tx1"/>
            </a:solidFill>
          </a:ln>
        </p:spPr>
      </p:pic>
    </p:spTree>
    <p:extLst>
      <p:ext uri="{BB962C8B-B14F-4D97-AF65-F5344CB8AC3E}">
        <p14:creationId xmlns:p14="http://schemas.microsoft.com/office/powerpoint/2010/main" val="4155116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78906" cy="901148"/>
          </a:xfrm>
        </p:spPr>
        <p:txBody>
          <a:bodyPr>
            <a:normAutofit/>
          </a:bodyPr>
          <a:lstStyle/>
          <a:p>
            <a:pPr algn="ctr"/>
            <a:r>
              <a:rPr lang="en-US" b="1" dirty="0">
                <a:latin typeface="+mn-lt"/>
              </a:rPr>
              <a:t>EGS CLOSURE WORK 2021 -  Phase 1C </a:t>
            </a:r>
          </a:p>
        </p:txBody>
      </p:sp>
      <p:sp>
        <p:nvSpPr>
          <p:cNvPr id="3" name="Content Placeholder 2"/>
          <p:cNvSpPr>
            <a:spLocks noGrp="1"/>
          </p:cNvSpPr>
          <p:nvPr>
            <p:ph sz="half" idx="1"/>
          </p:nvPr>
        </p:nvSpPr>
        <p:spPr>
          <a:xfrm>
            <a:off x="48590" y="801858"/>
            <a:ext cx="7111865" cy="6203853"/>
          </a:xfrm>
        </p:spPr>
        <p:txBody>
          <a:bodyPr>
            <a:normAutofit/>
          </a:bodyPr>
          <a:lstStyle/>
          <a:p>
            <a:r>
              <a:rPr lang="en-US" sz="2400" dirty="0"/>
              <a:t>Includes closure of NE slope, Pond 5 and conversion of open WRD to closed leachate collection system</a:t>
            </a:r>
          </a:p>
          <a:p>
            <a:r>
              <a:rPr lang="en-US" sz="2400" dirty="0"/>
              <a:t>Easily the biggest engineering &amp; construction challenge of EGS closure project</a:t>
            </a:r>
            <a:endParaRPr lang="en-US" sz="2000" dirty="0"/>
          </a:p>
          <a:p>
            <a:r>
              <a:rPr lang="en-US" sz="2400" dirty="0"/>
              <a:t>Much larger work area than Phase 1A/1B</a:t>
            </a:r>
          </a:p>
          <a:p>
            <a:pPr lvl="1"/>
            <a:r>
              <a:rPr lang="en-US" sz="2000" dirty="0"/>
              <a:t>NE Slope + Pond 5 = 125 acres</a:t>
            </a:r>
          </a:p>
          <a:p>
            <a:pPr lvl="1"/>
            <a:r>
              <a:rPr lang="en-US" sz="2000" dirty="0"/>
              <a:t> WRD = 42 acres</a:t>
            </a:r>
          </a:p>
          <a:p>
            <a:pPr lvl="1"/>
            <a:r>
              <a:rPr lang="en-US" sz="2000" dirty="0"/>
              <a:t>914,500 CY of fill/422,300 CY cut</a:t>
            </a:r>
          </a:p>
          <a:p>
            <a:pPr lvl="1"/>
            <a:r>
              <a:rPr lang="en-US" sz="2000" dirty="0"/>
              <a:t>Total estimated cost = $40 Million</a:t>
            </a:r>
          </a:p>
          <a:p>
            <a:r>
              <a:rPr lang="en-US" dirty="0"/>
              <a:t>Work on Phase 1C subgrade started week of 03/22/2021</a:t>
            </a:r>
          </a:p>
          <a:p>
            <a:pPr lvl="1"/>
            <a:r>
              <a:rPr lang="en-US" sz="2000" dirty="0"/>
              <a:t>$4 Million initial funding for 6-month scope</a:t>
            </a:r>
          </a:p>
          <a:p>
            <a:pPr lvl="1"/>
            <a:r>
              <a:rPr lang="en-US" sz="2000" dirty="0"/>
              <a:t>Full contract award for Phase 1C completion later this year</a:t>
            </a:r>
          </a:p>
          <a:p>
            <a:r>
              <a:rPr lang="en-US" dirty="0"/>
              <a:t>Phase 1C completion will require 3 years</a:t>
            </a:r>
          </a:p>
          <a:p>
            <a:r>
              <a:rPr lang="en-US" dirty="0"/>
              <a:t>Phase 2 (Pond 6) + Phase 3 (North Ponds)</a:t>
            </a:r>
          </a:p>
          <a:p>
            <a:pPr lvl="1"/>
            <a:endParaRPr lang="en-US" dirty="0"/>
          </a:p>
          <a:p>
            <a:endParaRPr lang="en-US" sz="2700" dirty="0"/>
          </a:p>
          <a:p>
            <a:endParaRPr lang="en-US" dirty="0"/>
          </a:p>
          <a:p>
            <a:endParaRPr lang="en-US" dirty="0"/>
          </a:p>
          <a:p>
            <a:endParaRPr lang="en-US" dirty="0"/>
          </a:p>
          <a:p>
            <a:pPr lvl="1"/>
            <a:endParaRPr lang="en-US" dirty="0"/>
          </a:p>
          <a:p>
            <a:endParaRPr lang="en-US" dirty="0"/>
          </a:p>
          <a:p>
            <a:endParaRPr lang="en-US" dirty="0"/>
          </a:p>
        </p:txBody>
      </p:sp>
      <p:pic>
        <p:nvPicPr>
          <p:cNvPr id="6" name="Picture 2" descr="epafiles_aara_logo_epaseal">
            <a:extLst>
              <a:ext uri="{FF2B5EF4-FFF2-40B4-BE49-F238E27FC236}">
                <a16:creationId xmlns:a16="http://schemas.microsoft.com/office/drawing/2014/main" id="{9D0D0004-D4DE-41BB-948A-F37A7308E188}"/>
              </a:ext>
            </a:extLst>
          </p:cNvPr>
          <p:cNvPicPr>
            <a:picLocks noChangeAspect="1" noChangeArrowheads="1"/>
          </p:cNvPicPr>
          <p:nvPr/>
        </p:nvPicPr>
        <p:blipFill>
          <a:blip r:embed="rId2" cstate="print"/>
          <a:srcRect/>
          <a:stretch>
            <a:fillRect/>
          </a:stretch>
        </p:blipFill>
        <p:spPr bwMode="auto">
          <a:xfrm>
            <a:off x="10963966" y="0"/>
            <a:ext cx="1179443" cy="1217634"/>
          </a:xfrm>
          <a:prstGeom prst="rect">
            <a:avLst/>
          </a:prstGeom>
          <a:noFill/>
          <a:ln w="9525">
            <a:noFill/>
            <a:miter lim="800000"/>
            <a:headEnd/>
            <a:tailEnd/>
          </a:ln>
        </p:spPr>
      </p:pic>
      <p:pic>
        <p:nvPicPr>
          <p:cNvPr id="4" name="Picture 3">
            <a:extLst>
              <a:ext uri="{FF2B5EF4-FFF2-40B4-BE49-F238E27FC236}">
                <a16:creationId xmlns:a16="http://schemas.microsoft.com/office/drawing/2014/main" id="{ABBA7A5D-5A4B-4988-9D16-49E4CEE0F51D}"/>
              </a:ext>
            </a:extLst>
          </p:cNvPr>
          <p:cNvPicPr>
            <a:picLocks noChangeAspect="1"/>
          </p:cNvPicPr>
          <p:nvPr/>
        </p:nvPicPr>
        <p:blipFill>
          <a:blip r:embed="rId3"/>
          <a:stretch>
            <a:fillRect/>
          </a:stretch>
        </p:blipFill>
        <p:spPr>
          <a:xfrm>
            <a:off x="7047914" y="1392701"/>
            <a:ext cx="4979964" cy="5148775"/>
          </a:xfrm>
          <a:prstGeom prst="rect">
            <a:avLst/>
          </a:prstGeom>
          <a:ln w="38100">
            <a:solidFill>
              <a:schemeClr val="tx1"/>
            </a:solidFill>
          </a:ln>
        </p:spPr>
      </p:pic>
    </p:spTree>
    <p:extLst>
      <p:ext uri="{BB962C8B-B14F-4D97-AF65-F5344CB8AC3E}">
        <p14:creationId xmlns:p14="http://schemas.microsoft.com/office/powerpoint/2010/main" val="2713228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16DD-E245-4F4F-9C04-29332D2D1C8C}"/>
              </a:ext>
            </a:extLst>
          </p:cNvPr>
          <p:cNvSpPr>
            <a:spLocks noGrp="1"/>
          </p:cNvSpPr>
          <p:nvPr>
            <p:ph type="title"/>
          </p:nvPr>
        </p:nvSpPr>
        <p:spPr>
          <a:xfrm>
            <a:off x="528711" y="239150"/>
            <a:ext cx="9895449" cy="703385"/>
          </a:xfrm>
        </p:spPr>
        <p:txBody>
          <a:bodyPr>
            <a:normAutofit/>
          </a:bodyPr>
          <a:lstStyle/>
          <a:p>
            <a:pPr algn="ctr"/>
            <a:r>
              <a:rPr lang="en-US" b="1" dirty="0">
                <a:latin typeface="+mn-lt"/>
              </a:rPr>
              <a:t>Phase 1A Complete (looking North)</a:t>
            </a:r>
          </a:p>
        </p:txBody>
      </p:sp>
      <p:pic>
        <p:nvPicPr>
          <p:cNvPr id="6" name="Picture 2" descr="epafiles_aara_logo_epaseal">
            <a:extLst>
              <a:ext uri="{FF2B5EF4-FFF2-40B4-BE49-F238E27FC236}">
                <a16:creationId xmlns:a16="http://schemas.microsoft.com/office/drawing/2014/main" id="{6C37D52F-28D3-405B-AF92-0B33047D68C2}"/>
              </a:ext>
            </a:extLst>
          </p:cNvPr>
          <p:cNvPicPr>
            <a:picLocks noChangeAspect="1" noChangeArrowheads="1"/>
          </p:cNvPicPr>
          <p:nvPr/>
        </p:nvPicPr>
        <p:blipFill>
          <a:blip r:embed="rId2" cstate="print"/>
          <a:srcRect/>
          <a:stretch>
            <a:fillRect/>
          </a:stretch>
        </p:blipFill>
        <p:spPr bwMode="auto">
          <a:xfrm>
            <a:off x="11012557" y="34391"/>
            <a:ext cx="1179443" cy="1065540"/>
          </a:xfrm>
          <a:prstGeom prst="rect">
            <a:avLst/>
          </a:prstGeom>
          <a:noFill/>
          <a:ln w="9525">
            <a:noFill/>
            <a:miter lim="800000"/>
            <a:headEnd/>
            <a:tailEnd/>
          </a:ln>
        </p:spPr>
      </p:pic>
      <p:pic>
        <p:nvPicPr>
          <p:cNvPr id="4" name="Picture 3" descr="A view of the side of a road&#10;&#10;Description automatically generated">
            <a:extLst>
              <a:ext uri="{FF2B5EF4-FFF2-40B4-BE49-F238E27FC236}">
                <a16:creationId xmlns:a16="http://schemas.microsoft.com/office/drawing/2014/main" id="{DF4C6173-AD3A-4755-882F-9B54187781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62" y="1099931"/>
            <a:ext cx="11268223" cy="5399343"/>
          </a:xfrm>
          <a:prstGeom prst="rect">
            <a:avLst/>
          </a:prstGeom>
          <a:ln w="57150">
            <a:solidFill>
              <a:schemeClr val="tx1"/>
            </a:solidFill>
          </a:ln>
        </p:spPr>
      </p:pic>
    </p:spTree>
    <p:extLst>
      <p:ext uri="{BB962C8B-B14F-4D97-AF65-F5344CB8AC3E}">
        <p14:creationId xmlns:p14="http://schemas.microsoft.com/office/powerpoint/2010/main" val="1507789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16DD-E245-4F4F-9C04-29332D2D1C8C}"/>
              </a:ext>
            </a:extLst>
          </p:cNvPr>
          <p:cNvSpPr>
            <a:spLocks noGrp="1"/>
          </p:cNvSpPr>
          <p:nvPr>
            <p:ph type="title"/>
          </p:nvPr>
        </p:nvSpPr>
        <p:spPr>
          <a:xfrm>
            <a:off x="528711" y="239150"/>
            <a:ext cx="9895449" cy="703385"/>
          </a:xfrm>
        </p:spPr>
        <p:txBody>
          <a:bodyPr>
            <a:normAutofit fontScale="90000"/>
          </a:bodyPr>
          <a:lstStyle/>
          <a:p>
            <a:pPr algn="ctr"/>
            <a:r>
              <a:rPr lang="en-US" b="1" dirty="0">
                <a:latin typeface="+mn-lt"/>
              </a:rPr>
              <a:t>Phase 1A (right) + Phase 1C work area(left)</a:t>
            </a:r>
            <a:br>
              <a:rPr lang="en-US" b="1" dirty="0">
                <a:latin typeface="+mn-lt"/>
              </a:rPr>
            </a:br>
            <a:r>
              <a:rPr lang="en-US" b="1" dirty="0">
                <a:latin typeface="+mn-lt"/>
              </a:rPr>
              <a:t> (looking South)</a:t>
            </a:r>
          </a:p>
        </p:txBody>
      </p:sp>
      <p:pic>
        <p:nvPicPr>
          <p:cNvPr id="6" name="Picture 2" descr="epafiles_aara_logo_epaseal">
            <a:extLst>
              <a:ext uri="{FF2B5EF4-FFF2-40B4-BE49-F238E27FC236}">
                <a16:creationId xmlns:a16="http://schemas.microsoft.com/office/drawing/2014/main" id="{6C37D52F-28D3-405B-AF92-0B33047D68C2}"/>
              </a:ext>
            </a:extLst>
          </p:cNvPr>
          <p:cNvPicPr>
            <a:picLocks noChangeAspect="1" noChangeArrowheads="1"/>
          </p:cNvPicPr>
          <p:nvPr/>
        </p:nvPicPr>
        <p:blipFill>
          <a:blip r:embed="rId2" cstate="print"/>
          <a:srcRect/>
          <a:stretch>
            <a:fillRect/>
          </a:stretch>
        </p:blipFill>
        <p:spPr bwMode="auto">
          <a:xfrm>
            <a:off x="11012557" y="34391"/>
            <a:ext cx="1179443" cy="1065540"/>
          </a:xfrm>
          <a:prstGeom prst="rect">
            <a:avLst/>
          </a:prstGeom>
          <a:noFill/>
          <a:ln w="9525">
            <a:noFill/>
            <a:miter lim="800000"/>
            <a:headEnd/>
            <a:tailEnd/>
          </a:ln>
        </p:spPr>
      </p:pic>
      <p:pic>
        <p:nvPicPr>
          <p:cNvPr id="5" name="Picture 4">
            <a:extLst>
              <a:ext uri="{FF2B5EF4-FFF2-40B4-BE49-F238E27FC236}">
                <a16:creationId xmlns:a16="http://schemas.microsoft.com/office/drawing/2014/main" id="{A8455A67-F99B-4EA0-829E-1CD5694109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711" y="1223890"/>
            <a:ext cx="11245948" cy="5205046"/>
          </a:xfrm>
          <a:prstGeom prst="rect">
            <a:avLst/>
          </a:prstGeom>
          <a:ln w="57150">
            <a:solidFill>
              <a:schemeClr val="tx1"/>
            </a:solidFill>
          </a:ln>
        </p:spPr>
      </p:pic>
    </p:spTree>
    <p:extLst>
      <p:ext uri="{BB962C8B-B14F-4D97-AF65-F5344CB8AC3E}">
        <p14:creationId xmlns:p14="http://schemas.microsoft.com/office/powerpoint/2010/main" val="10934173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DB62D86-F5B2-4DD1-BF4E-F329D3B2D2F9}">
  <ds:schemaRefs>
    <ds:schemaRef ds:uri="ESRI.ArcGIS.Mapping.OfficeIntegration.PowerPointInfo"/>
  </ds:schemaRefs>
</ds:datastoreItem>
</file>

<file path=customXml/itemProps10.xml><?xml version="1.0" encoding="utf-8"?>
<ds:datastoreItem xmlns:ds="http://schemas.openxmlformats.org/officeDocument/2006/customXml" ds:itemID="{224FC305-1CBF-412D-9036-E256786E01E7}">
  <ds:schemaRefs>
    <ds:schemaRef ds:uri="ESRI.ArcGIS.Mapping.OfficeIntegration.PowerPointInfo"/>
  </ds:schemaRefs>
</ds:datastoreItem>
</file>

<file path=customXml/itemProps11.xml><?xml version="1.0" encoding="utf-8"?>
<ds:datastoreItem xmlns:ds="http://schemas.openxmlformats.org/officeDocument/2006/customXml" ds:itemID="{33067008-3F2A-4B8A-A54B-DB15CC03A1E0}">
  <ds:schemaRefs>
    <ds:schemaRef ds:uri="ESRI.ArcGIS.Mapping.OfficeIntegration.PowerPointInfo"/>
  </ds:schemaRefs>
</ds:datastoreItem>
</file>

<file path=customXml/itemProps12.xml><?xml version="1.0" encoding="utf-8"?>
<ds:datastoreItem xmlns:ds="http://schemas.openxmlformats.org/officeDocument/2006/customXml" ds:itemID="{5BE78536-35F1-4E18-BB8F-2AD04E93E4D1}">
  <ds:schemaRefs>
    <ds:schemaRef ds:uri="ESRI.ArcGIS.Mapping.OfficeIntegration.PowerPointInfo"/>
  </ds:schemaRefs>
</ds:datastoreItem>
</file>

<file path=customXml/itemProps13.xml><?xml version="1.0" encoding="utf-8"?>
<ds:datastoreItem xmlns:ds="http://schemas.openxmlformats.org/officeDocument/2006/customXml" ds:itemID="{7AD1F9C4-2291-4798-89FA-4E10ECC5F974}">
  <ds:schemaRefs>
    <ds:schemaRef ds:uri="ESRI.ArcGIS.Mapping.OfficeIntegration.PowerPointInfo"/>
  </ds:schemaRefs>
</ds:datastoreItem>
</file>

<file path=customXml/itemProps14.xml><?xml version="1.0" encoding="utf-8"?>
<ds:datastoreItem xmlns:ds="http://schemas.openxmlformats.org/officeDocument/2006/customXml" ds:itemID="{DC463D33-20D3-4E16-8347-D2BEFDA2F6B5}">
  <ds:schemaRefs>
    <ds:schemaRef ds:uri="ESRI.ArcGIS.Mapping.OfficeIntegration.PowerPointInfo"/>
  </ds:schemaRefs>
</ds:datastoreItem>
</file>

<file path=customXml/itemProps15.xml><?xml version="1.0" encoding="utf-8"?>
<ds:datastoreItem xmlns:ds="http://schemas.openxmlformats.org/officeDocument/2006/customXml" ds:itemID="{364B038F-9DBB-46F8-9A63-DE25AEB09C54}">
  <ds:schemaRefs>
    <ds:schemaRef ds:uri="ESRI.ArcGIS.Mapping.OfficeIntegration.PowerPointInfo"/>
  </ds:schemaRefs>
</ds:datastoreItem>
</file>

<file path=customXml/itemProps16.xml><?xml version="1.0" encoding="utf-8"?>
<ds:datastoreItem xmlns:ds="http://schemas.openxmlformats.org/officeDocument/2006/customXml" ds:itemID="{149C7FE9-0C8B-4F42-B5B1-76685A2E8E60}">
  <ds:schemaRefs>
    <ds:schemaRef ds:uri="ESRI.ArcGIS.Mapping.OfficeIntegration.PowerPointInfo"/>
  </ds:schemaRefs>
</ds:datastoreItem>
</file>

<file path=customXml/itemProps17.xml><?xml version="1.0" encoding="utf-8"?>
<ds:datastoreItem xmlns:ds="http://schemas.openxmlformats.org/officeDocument/2006/customXml" ds:itemID="{9A77E1B4-EAA5-4D75-ABFC-9EFC59A9E8A7}">
  <ds:schemaRefs>
    <ds:schemaRef ds:uri="ESRI.ArcGIS.Mapping.OfficeIntegration.PowerPointInfo"/>
  </ds:schemaRefs>
</ds:datastoreItem>
</file>

<file path=customXml/itemProps18.xml><?xml version="1.0" encoding="utf-8"?>
<ds:datastoreItem xmlns:ds="http://schemas.openxmlformats.org/officeDocument/2006/customXml" ds:itemID="{FACA6577-E85D-4F1A-85DF-1DF4FE17E93C}">
  <ds:schemaRefs>
    <ds:schemaRef ds:uri="ESRI.ArcGIS.Mapping.OfficeIntegration.PowerPointInfo"/>
  </ds:schemaRefs>
</ds:datastoreItem>
</file>

<file path=customXml/itemProps19.xml><?xml version="1.0" encoding="utf-8"?>
<ds:datastoreItem xmlns:ds="http://schemas.openxmlformats.org/officeDocument/2006/customXml" ds:itemID="{E80A84B0-2F65-4CC4-AA9F-4CB6A5949A14}">
  <ds:schemaRefs>
    <ds:schemaRef ds:uri="ESRI.ArcGIS.Mapping.OfficeIntegration.PowerPointInfo"/>
  </ds:schemaRefs>
</ds:datastoreItem>
</file>

<file path=customXml/itemProps2.xml><?xml version="1.0" encoding="utf-8"?>
<ds:datastoreItem xmlns:ds="http://schemas.openxmlformats.org/officeDocument/2006/customXml" ds:itemID="{E29C5B59-A7D6-40CB-9B7F-C3930CC41B09}">
  <ds:schemaRefs>
    <ds:schemaRef ds:uri="ESRI.ArcGIS.Mapping.OfficeIntegration.PowerPointInfo"/>
  </ds:schemaRefs>
</ds:datastoreItem>
</file>

<file path=customXml/itemProps20.xml><?xml version="1.0" encoding="utf-8"?>
<ds:datastoreItem xmlns:ds="http://schemas.openxmlformats.org/officeDocument/2006/customXml" ds:itemID="{BC86C2A1-93C2-46AD-BA38-E1812FD91A31}">
  <ds:schemaRefs>
    <ds:schemaRef ds:uri="ESRI.ArcGIS.Mapping.OfficeIntegration.PowerPointInfo"/>
  </ds:schemaRefs>
</ds:datastoreItem>
</file>

<file path=customXml/itemProps21.xml><?xml version="1.0" encoding="utf-8"?>
<ds:datastoreItem xmlns:ds="http://schemas.openxmlformats.org/officeDocument/2006/customXml" ds:itemID="{54503129-CE57-48EA-BA3F-05BC66223D02}">
  <ds:schemaRefs>
    <ds:schemaRef ds:uri="ESRI.ArcGIS.Mapping.OfficeIntegration.PowerPointInfo"/>
  </ds:schemaRefs>
</ds:datastoreItem>
</file>

<file path=customXml/itemProps22.xml><?xml version="1.0" encoding="utf-8"?>
<ds:datastoreItem xmlns:ds="http://schemas.openxmlformats.org/officeDocument/2006/customXml" ds:itemID="{99CEB203-1D41-4AEC-AB1C-B028F40559D9}">
  <ds:schemaRefs>
    <ds:schemaRef ds:uri="ESRI.ArcGIS.Mapping.OfficeIntegration.PowerPointInfo"/>
  </ds:schemaRefs>
</ds:datastoreItem>
</file>

<file path=customXml/itemProps23.xml><?xml version="1.0" encoding="utf-8"?>
<ds:datastoreItem xmlns:ds="http://schemas.openxmlformats.org/officeDocument/2006/customXml" ds:itemID="{A8D13289-E6F2-4D57-B008-F179BF355F5A}">
  <ds:schemaRefs>
    <ds:schemaRef ds:uri="ESRI.ArcGIS.Mapping.OfficeIntegration.PowerPointInfo"/>
  </ds:schemaRefs>
</ds:datastoreItem>
</file>

<file path=customXml/itemProps24.xml><?xml version="1.0" encoding="utf-8"?>
<ds:datastoreItem xmlns:ds="http://schemas.openxmlformats.org/officeDocument/2006/customXml" ds:itemID="{58DB9561-9910-490E-BFBB-21FF9D414D82}">
  <ds:schemaRefs>
    <ds:schemaRef ds:uri="ESRI.ArcGIS.Mapping.OfficeIntegration.PowerPointInfo"/>
  </ds:schemaRefs>
</ds:datastoreItem>
</file>

<file path=customXml/itemProps25.xml><?xml version="1.0" encoding="utf-8"?>
<ds:datastoreItem xmlns:ds="http://schemas.openxmlformats.org/officeDocument/2006/customXml" ds:itemID="{965EDD48-351E-401A-AB8F-1009D0048196}">
  <ds:schemaRefs>
    <ds:schemaRef ds:uri="ESRI.ArcGIS.Mapping.OfficeIntegration.PowerPointInfo"/>
  </ds:schemaRefs>
</ds:datastoreItem>
</file>

<file path=customXml/itemProps26.xml><?xml version="1.0" encoding="utf-8"?>
<ds:datastoreItem xmlns:ds="http://schemas.openxmlformats.org/officeDocument/2006/customXml" ds:itemID="{0135F85B-B465-4EFD-B453-1FE746A7B715}">
  <ds:schemaRefs>
    <ds:schemaRef ds:uri="ESRI.ArcGIS.Mapping.OfficeIntegration.PowerPointInfo"/>
  </ds:schemaRefs>
</ds:datastoreItem>
</file>

<file path=customXml/itemProps27.xml><?xml version="1.0" encoding="utf-8"?>
<ds:datastoreItem xmlns:ds="http://schemas.openxmlformats.org/officeDocument/2006/customXml" ds:itemID="{55E32F63-B3DD-439F-AEEE-79E11B168D23}">
  <ds:schemaRefs>
    <ds:schemaRef ds:uri="ESRI.ArcGIS.Mapping.OfficeIntegration.PowerPointInfo"/>
  </ds:schemaRefs>
</ds:datastoreItem>
</file>

<file path=customXml/itemProps28.xml><?xml version="1.0" encoding="utf-8"?>
<ds:datastoreItem xmlns:ds="http://schemas.openxmlformats.org/officeDocument/2006/customXml" ds:itemID="{AF308A14-F7CE-4DFE-A0DD-FAE6B5D4B7D4}">
  <ds:schemaRefs>
    <ds:schemaRef ds:uri="ESRI.ArcGIS.Mapping.OfficeIntegration.PowerPointInfo"/>
  </ds:schemaRefs>
</ds:datastoreItem>
</file>

<file path=customXml/itemProps3.xml><?xml version="1.0" encoding="utf-8"?>
<ds:datastoreItem xmlns:ds="http://schemas.openxmlformats.org/officeDocument/2006/customXml" ds:itemID="{9163046F-548F-4541-AA04-C0AEBD92846F}">
  <ds:schemaRefs>
    <ds:schemaRef ds:uri="ESRI.ArcGIS.Mapping.OfficeIntegration.PowerPointInfo"/>
  </ds:schemaRefs>
</ds:datastoreItem>
</file>

<file path=customXml/itemProps4.xml><?xml version="1.0" encoding="utf-8"?>
<ds:datastoreItem xmlns:ds="http://schemas.openxmlformats.org/officeDocument/2006/customXml" ds:itemID="{B844712D-BD4C-407A-A125-F7A7261AE8F7}">
  <ds:schemaRefs>
    <ds:schemaRef ds:uri="ESRI.ArcGIS.Mapping.OfficeIntegration.PowerPointInfo"/>
  </ds:schemaRefs>
</ds:datastoreItem>
</file>

<file path=customXml/itemProps5.xml><?xml version="1.0" encoding="utf-8"?>
<ds:datastoreItem xmlns:ds="http://schemas.openxmlformats.org/officeDocument/2006/customXml" ds:itemID="{0588A053-E47A-4F2E-A1FC-C6B913FE9B25}">
  <ds:schemaRefs>
    <ds:schemaRef ds:uri="ESRI.ArcGIS.Mapping.OfficeIntegration.PowerPointInfo"/>
  </ds:schemaRefs>
</ds:datastoreItem>
</file>

<file path=customXml/itemProps6.xml><?xml version="1.0" encoding="utf-8"?>
<ds:datastoreItem xmlns:ds="http://schemas.openxmlformats.org/officeDocument/2006/customXml" ds:itemID="{BD34BD4A-71E5-4062-A040-65599FBBD843}">
  <ds:schemaRefs>
    <ds:schemaRef ds:uri="ESRI.ArcGIS.Mapping.OfficeIntegration.PowerPointInfo"/>
  </ds:schemaRefs>
</ds:datastoreItem>
</file>

<file path=customXml/itemProps7.xml><?xml version="1.0" encoding="utf-8"?>
<ds:datastoreItem xmlns:ds="http://schemas.openxmlformats.org/officeDocument/2006/customXml" ds:itemID="{46DEFE70-11FE-48F4-8C7C-943B75B17D11}">
  <ds:schemaRefs>
    <ds:schemaRef ds:uri="ESRI.ArcGIS.Mapping.OfficeIntegration.PowerPointInfo"/>
  </ds:schemaRefs>
</ds:datastoreItem>
</file>

<file path=customXml/itemProps8.xml><?xml version="1.0" encoding="utf-8"?>
<ds:datastoreItem xmlns:ds="http://schemas.openxmlformats.org/officeDocument/2006/customXml" ds:itemID="{6EB75E8F-BF2B-457D-BD6E-9777636671A7}">
  <ds:schemaRefs>
    <ds:schemaRef ds:uri="ESRI.ArcGIS.Mapping.OfficeIntegration.PowerPointInfo"/>
  </ds:schemaRefs>
</ds:datastoreItem>
</file>

<file path=customXml/itemProps9.xml><?xml version="1.0" encoding="utf-8"?>
<ds:datastoreItem xmlns:ds="http://schemas.openxmlformats.org/officeDocument/2006/customXml" ds:itemID="{9C7EBF74-DA00-40FC-90E0-B0755BB7F6D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18625</TotalTime>
  <Words>496</Words>
  <Application>Microsoft Office PowerPoint</Application>
  <PresentationFormat>Widescreen</PresentationFormat>
  <Paragraphs>63</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Pascagoula Collaborative Community Meeting</vt:lpstr>
      <vt:lpstr>    MISSISSIPPI PHOSPHATES CORPORATION Pascagoula, Jackson County, MS  </vt:lpstr>
      <vt:lpstr>PowerPoint Presentation</vt:lpstr>
      <vt:lpstr>LIQUIDATION TRUST UPDATE</vt:lpstr>
      <vt:lpstr>Water Treatment Summary Statistics</vt:lpstr>
      <vt:lpstr>EAST GYPSUM STACK CLOSURE PROGRESS</vt:lpstr>
      <vt:lpstr>EGS CLOSURE WORK 2021 -  Phase 1C </vt:lpstr>
      <vt:lpstr>Phase 1A Complete (looking North)</vt:lpstr>
      <vt:lpstr>Phase 1A (right) + Phase 1C work area(left)  (looking South)</vt:lpstr>
      <vt:lpstr>Phase 1B Complete (looking West)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CTS of Asheville NPL Site Buncombe County, NC Southside Village HOA Meeting Tuesday, May 26, 2015</dc:title>
  <dc:creator>Zeller, Craig</dc:creator>
  <cp:lastModifiedBy>Cassandra Johnson</cp:lastModifiedBy>
  <cp:revision>357</cp:revision>
  <dcterms:created xsi:type="dcterms:W3CDTF">2015-05-21T14:18:14Z</dcterms:created>
  <dcterms:modified xsi:type="dcterms:W3CDTF">2021-03-26T20:39:29Z</dcterms:modified>
</cp:coreProperties>
</file>