
<file path=[Content_Types].xml><?xml version="1.0" encoding="utf-8"?>
<Types xmlns="http://schemas.openxmlformats.org/package/2006/content-types">
  <Default Extension="png" ContentType="image/png"/>
  <Default Extension="mov" ContentType="video/unknown"/>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69" r:id="rId15"/>
    <p:sldId id="272" r:id="rId16"/>
    <p:sldId id="274" r:id="rId17"/>
    <p:sldId id="279" r:id="rId18"/>
    <p:sldId id="275" r:id="rId19"/>
    <p:sldId id="276" r:id="rId20"/>
    <p:sldId id="277" r:id="rId21"/>
    <p:sldId id="278" r:id="rId22"/>
    <p:sldId id="28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97" autoAdjust="0"/>
    <p:restoredTop sz="78266" autoAdjust="0"/>
  </p:normalViewPr>
  <p:slideViewPr>
    <p:cSldViewPr>
      <p:cViewPr>
        <p:scale>
          <a:sx n="78" d="100"/>
          <a:sy n="78" d="100"/>
        </p:scale>
        <p:origin x="-1086" y="-15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177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5B80C2-21F7-4B3E-B6A6-B089DE641A02}" type="datetimeFigureOut">
              <a:rPr lang="en-US" smtClean="0"/>
              <a:t>8/24/2015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22776D-6BB9-4789-ABD8-09A75710773A}" type="slidenum">
              <a:rPr lang="en-US" smtClean="0"/>
              <a:t>‹#›</a:t>
            </a:fld>
            <a:endParaRPr lang="en-US"/>
          </a:p>
        </p:txBody>
      </p:sp>
    </p:spTree>
    <p:extLst>
      <p:ext uri="{BB962C8B-B14F-4D97-AF65-F5344CB8AC3E}">
        <p14:creationId xmlns:p14="http://schemas.microsoft.com/office/powerpoint/2010/main" val="119684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ilscience.info/index.ph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soils.usda.gov/sqi/concepts/soil_biology/biology.html" TargetMode="External"/><Relationship Id="rId4" Type="http://schemas.openxmlformats.org/officeDocument/2006/relationships/hyperlink" Target="https://www.soils.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oils.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soils.usda.gov/sqi/concepts/soil_biology/biology.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a:t>
            </a:r>
            <a:r>
              <a:rPr lang="en-US" b="1" baseline="0" dirty="0" smtClean="0"/>
              <a:t> </a:t>
            </a:r>
            <a:r>
              <a:rPr lang="en-US" b="1" dirty="0" smtClean="0"/>
              <a:t>Composting,</a:t>
            </a:r>
            <a:r>
              <a:rPr lang="en-US" b="1" baseline="0" dirty="0" smtClean="0"/>
              <a:t> Recycling Food Scraps Through Nature</a:t>
            </a:r>
          </a:p>
          <a:p>
            <a:endParaRPr lang="en-US" b="0" baseline="0" dirty="0" smtClean="0"/>
          </a:p>
          <a:p>
            <a:r>
              <a:rPr lang="en-US" b="0" baseline="0" dirty="0" smtClean="0"/>
              <a:t>In this presentation, we are going to learn what compost </a:t>
            </a:r>
            <a:r>
              <a:rPr lang="en-US" b="0" baseline="0" dirty="0" smtClean="0">
                <a:solidFill>
                  <a:srgbClr val="FF0000"/>
                </a:solidFill>
              </a:rPr>
              <a:t>is </a:t>
            </a:r>
            <a:r>
              <a:rPr lang="en-US" b="0" baseline="0" dirty="0" smtClean="0"/>
              <a:t>and how we can use composting to recycle food scraps in order to grow more food.</a:t>
            </a:r>
          </a:p>
          <a:p>
            <a:endParaRPr lang="en-US" b="0" baseline="0" dirty="0" smtClean="0"/>
          </a:p>
          <a:p>
            <a:r>
              <a:rPr lang="en-US" b="0" baseline="0" dirty="0" smtClean="0"/>
              <a:t>Ask the students to raise their hands, if they compost at home. Tell the students who raise their hands “That is great! I will count on you to help me with the presentation a little later by sharing your experience.”</a:t>
            </a:r>
          </a:p>
          <a:p>
            <a:endParaRPr lang="en-US" b="0" dirty="0"/>
          </a:p>
        </p:txBody>
      </p:sp>
      <p:sp>
        <p:nvSpPr>
          <p:cNvPr id="4" name="Slide Number Placeholder 3"/>
          <p:cNvSpPr>
            <a:spLocks noGrp="1"/>
          </p:cNvSpPr>
          <p:nvPr>
            <p:ph type="sldNum" sz="quarter" idx="10"/>
          </p:nvPr>
        </p:nvSpPr>
        <p:spPr/>
        <p:txBody>
          <a:bodyPr/>
          <a:lstStyle/>
          <a:p>
            <a:fld id="{7D22776D-6BB9-4789-ABD8-09A75710773A}" type="slidenum">
              <a:rPr lang="en-US" smtClean="0"/>
              <a:t>1</a:t>
            </a:fld>
            <a:endParaRPr lang="en-US"/>
          </a:p>
        </p:txBody>
      </p:sp>
    </p:spTree>
    <p:extLst>
      <p:ext uri="{BB962C8B-B14F-4D97-AF65-F5344CB8AC3E}">
        <p14:creationId xmlns:p14="http://schemas.microsoft.com/office/powerpoint/2010/main" val="7747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 Water</a:t>
            </a:r>
          </a:p>
          <a:p>
            <a:endParaRPr lang="en-US" dirty="0" smtClean="0"/>
          </a:p>
          <a:p>
            <a:r>
              <a:rPr lang="en-US" dirty="0"/>
              <a:t>Water is essential for composting. Just like us, microorganisms need water to survive and be active. A moisture level of 40 </a:t>
            </a:r>
            <a:r>
              <a:rPr lang="en-US" dirty="0" smtClean="0"/>
              <a:t>to </a:t>
            </a:r>
            <a:r>
              <a:rPr lang="en-US" dirty="0"/>
              <a:t>60 percent is best. Your compost pile should be about as wet as a wrung-out sponge. If it is too soggy, the bacteria and other beneficial organisms will not get enough air. On the other hand, a lack of moisture will cause microorganisms to go dormant and delay the composting process. </a:t>
            </a:r>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10</a:t>
            </a:fld>
            <a:endParaRPr lang="en-US"/>
          </a:p>
        </p:txBody>
      </p:sp>
    </p:spTree>
    <p:extLst>
      <p:ext uri="{BB962C8B-B14F-4D97-AF65-F5344CB8AC3E}">
        <p14:creationId xmlns:p14="http://schemas.microsoft.com/office/powerpoint/2010/main" val="281633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11: Air</a:t>
            </a:r>
          </a:p>
          <a:p>
            <a:pPr defTabSz="931774">
              <a:defRPr/>
            </a:pPr>
            <a:endParaRPr lang="en-US" dirty="0"/>
          </a:p>
          <a:p>
            <a:pPr defTabSz="931774">
              <a:defRPr/>
            </a:pPr>
            <a:r>
              <a:rPr lang="en-US" dirty="0"/>
              <a:t>Oxygen is vital because composting is essentially an aerobic </a:t>
            </a:r>
            <a:r>
              <a:rPr lang="en-US" dirty="0" smtClean="0"/>
              <a:t>process. Aerobic means that the </a:t>
            </a:r>
            <a:r>
              <a:rPr lang="en-US" dirty="0"/>
              <a:t>bacteria need oxygen to live and </a:t>
            </a:r>
            <a:r>
              <a:rPr lang="en-US" dirty="0" smtClean="0"/>
              <a:t>perform</a:t>
            </a:r>
            <a:r>
              <a:rPr lang="en-US" baseline="0" dirty="0" smtClean="0"/>
              <a:t> specific functions</a:t>
            </a:r>
            <a:r>
              <a:rPr lang="en-US" dirty="0" smtClean="0"/>
              <a:t>.</a:t>
            </a:r>
            <a:r>
              <a:rPr lang="en-US" baseline="0" dirty="0" smtClean="0"/>
              <a:t>  </a:t>
            </a:r>
            <a:r>
              <a:rPr lang="en-US" dirty="0" smtClean="0"/>
              <a:t>If </a:t>
            </a:r>
            <a:r>
              <a:rPr lang="en-US" dirty="0"/>
              <a:t>the air supply is cut off, anaerobic bacteria will take over, resulting in unpleasant </a:t>
            </a:r>
            <a:r>
              <a:rPr lang="en-US" dirty="0" smtClean="0"/>
              <a:t>odors.</a:t>
            </a:r>
            <a:r>
              <a:rPr lang="en-US" baseline="0" dirty="0" smtClean="0"/>
              <a:t>  </a:t>
            </a:r>
            <a:r>
              <a:rPr lang="en-US" dirty="0" smtClean="0"/>
              <a:t>To </a:t>
            </a:r>
            <a:r>
              <a:rPr lang="en-US" dirty="0"/>
              <a:t>ensure that enough oxygen is available, turn your compost pile. Turning also brings the outer, less decomposed portions of the pile into the center where the soil organisms do their work.</a:t>
            </a:r>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11</a:t>
            </a:fld>
            <a:endParaRPr lang="en-US"/>
          </a:p>
        </p:txBody>
      </p:sp>
    </p:spTree>
    <p:extLst>
      <p:ext uri="{BB962C8B-B14F-4D97-AF65-F5344CB8AC3E}">
        <p14:creationId xmlns:p14="http://schemas.microsoft.com/office/powerpoint/2010/main" val="1266867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12: How Does It Work?</a:t>
            </a:r>
          </a:p>
          <a:p>
            <a:endParaRPr lang="en-US" dirty="0" smtClean="0"/>
          </a:p>
          <a:p>
            <a:pPr defTabSz="931774">
              <a:defRPr/>
            </a:pPr>
            <a:r>
              <a:rPr lang="en-US" dirty="0" smtClean="0"/>
              <a:t>When</a:t>
            </a:r>
            <a:r>
              <a:rPr lang="en-US" baseline="0" dirty="0" smtClean="0"/>
              <a:t> bacteria and other microorganisms start feeding on </a:t>
            </a:r>
            <a:r>
              <a:rPr lang="en-US" dirty="0" smtClean="0"/>
              <a:t>organic material, they generate</a:t>
            </a:r>
            <a:r>
              <a:rPr lang="en-US" baseline="0" dirty="0" smtClean="0"/>
              <a:t> heat</a:t>
            </a:r>
            <a:r>
              <a:rPr lang="en-US" dirty="0" smtClean="0"/>
              <a:t>.</a:t>
            </a:r>
            <a:r>
              <a:rPr lang="en-US" baseline="0" dirty="0" smtClean="0"/>
              <a:t>  </a:t>
            </a:r>
            <a:r>
              <a:rPr lang="en-US" dirty="0" smtClean="0"/>
              <a:t>This</a:t>
            </a:r>
            <a:r>
              <a:rPr lang="en-US" baseline="0" dirty="0" smtClean="0"/>
              <a:t> process </a:t>
            </a:r>
            <a:r>
              <a:rPr lang="en-US" dirty="0" smtClean="0"/>
              <a:t>is similar to</a:t>
            </a:r>
            <a:r>
              <a:rPr lang="en-US" baseline="0" dirty="0" smtClean="0"/>
              <a:t> us </a:t>
            </a:r>
            <a:r>
              <a:rPr lang="en-US" dirty="0" smtClean="0"/>
              <a:t>getting hot when we exercise.</a:t>
            </a:r>
            <a:r>
              <a:rPr lang="en-US" baseline="0" dirty="0" smtClean="0"/>
              <a:t>  </a:t>
            </a:r>
            <a:r>
              <a:rPr lang="en-US" dirty="0" smtClean="0"/>
              <a:t>At the beginning of the</a:t>
            </a:r>
            <a:r>
              <a:rPr lang="en-US" baseline="0" dirty="0" smtClean="0"/>
              <a:t> </a:t>
            </a:r>
            <a:r>
              <a:rPr lang="en-US" dirty="0" smtClean="0"/>
              <a:t>process the raw materials are at a normal ambient temperature.</a:t>
            </a:r>
            <a:r>
              <a:rPr lang="en-US" baseline="0" dirty="0" smtClean="0"/>
              <a:t>  </a:t>
            </a:r>
            <a:r>
              <a:rPr lang="en-US" dirty="0" smtClean="0"/>
              <a:t>As organisms start feeding on these materials, they generate heat. Eventually it gets hot enough that only organisms that can live at these</a:t>
            </a:r>
            <a:r>
              <a:rPr lang="en-US" baseline="0" dirty="0" smtClean="0"/>
              <a:t> high</a:t>
            </a:r>
            <a:r>
              <a:rPr lang="en-US" dirty="0" smtClean="0"/>
              <a:t> temperatures become active (the others go dormant or die).</a:t>
            </a:r>
            <a:r>
              <a:rPr lang="en-US" baseline="0" dirty="0" smtClean="0"/>
              <a:t>  </a:t>
            </a:r>
            <a:r>
              <a:rPr lang="en-US" dirty="0" smtClean="0"/>
              <a:t>Once the high heat organisms use up all the food, they start to go dormant and the heat goes down again. </a:t>
            </a:r>
          </a:p>
          <a:p>
            <a:pPr defTabSz="931774">
              <a:defRPr/>
            </a:pPr>
            <a:endParaRPr lang="en-US" dirty="0" smtClean="0"/>
          </a:p>
          <a:p>
            <a:r>
              <a:rPr lang="en-US" dirty="0" smtClean="0"/>
              <a:t>The maximum decomposition occurs when compost temperatures range from 110-150 degrees F.</a:t>
            </a:r>
            <a:r>
              <a:rPr lang="en-US" baseline="0" dirty="0" smtClean="0"/>
              <a:t>  </a:t>
            </a:r>
            <a:r>
              <a:rPr lang="en-US" dirty="0" smtClean="0"/>
              <a:t>Therefore, temperature is a good indicator of effective composting.</a:t>
            </a:r>
            <a:r>
              <a:rPr lang="en-US" baseline="0" dirty="0" smtClean="0"/>
              <a:t>  </a:t>
            </a:r>
            <a:r>
              <a:rPr lang="en-US" dirty="0" smtClean="0"/>
              <a:t>At these temperatures weed seeds and most disease causing microbes and parasites die.</a:t>
            </a:r>
            <a:r>
              <a:rPr lang="en-US" baseline="0" dirty="0" smtClean="0"/>
              <a:t>  </a:t>
            </a:r>
            <a:r>
              <a:rPr lang="en-US" dirty="0" smtClean="0"/>
              <a:t>It takes three days at 131 degrees F (55 degrees C) to kill parasites</a:t>
            </a:r>
            <a:r>
              <a:rPr lang="en-US" baseline="0" dirty="0" smtClean="0"/>
              <a:t> </a:t>
            </a:r>
            <a:r>
              <a:rPr lang="en-US" dirty="0" smtClean="0"/>
              <a:t>and plant pathogens. It is important that piles are turned frequently to ensure that all parts are exposed to these high temperatures. You may see steam when you turn the pile. A larger pile size helps retain heat.</a:t>
            </a:r>
            <a:r>
              <a:rPr lang="en-US" baseline="0" dirty="0" smtClean="0"/>
              <a:t> </a:t>
            </a:r>
            <a:r>
              <a:rPr lang="en-US" dirty="0" smtClean="0"/>
              <a:t>As the temperature exceeds 150 degrees F, the composting rate drops rapidly and becomes negligible at temperatures higher than 160 degrees F.</a:t>
            </a:r>
          </a:p>
          <a:p>
            <a:endParaRPr lang="en-US" dirty="0" smtClean="0"/>
          </a:p>
          <a:p>
            <a:r>
              <a:rPr lang="en-US" dirty="0" smtClean="0"/>
              <a:t>The discussion</a:t>
            </a:r>
            <a:r>
              <a:rPr lang="en-US" baseline="0" dirty="0" smtClean="0"/>
              <a:t> above is based on information from: </a:t>
            </a:r>
            <a:r>
              <a:rPr lang="en-US" dirty="0" smtClean="0"/>
              <a:t>The Composting Process. The Ohio State University Extension, Bulletin 792</a:t>
            </a:r>
            <a:r>
              <a:rPr lang="en-US" baseline="0" dirty="0" smtClean="0"/>
              <a:t> </a:t>
            </a:r>
            <a:r>
              <a:rPr lang="en-US" dirty="0" smtClean="0"/>
              <a:t>http://ohioline.osu.edu/b792/b792_2.html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12</a:t>
            </a:fld>
            <a:endParaRPr lang="en-US"/>
          </a:p>
        </p:txBody>
      </p:sp>
    </p:spTree>
    <p:extLst>
      <p:ext uri="{BB962C8B-B14F-4D97-AF65-F5344CB8AC3E}">
        <p14:creationId xmlns:p14="http://schemas.microsoft.com/office/powerpoint/2010/main" val="163746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22776D-6BB9-4789-ABD8-09A75710773A}" type="slidenum">
              <a:rPr lang="en-US" smtClean="0"/>
              <a:t>13</a:t>
            </a:fld>
            <a:endParaRPr lang="en-US"/>
          </a:p>
        </p:txBody>
      </p:sp>
    </p:spTree>
    <p:extLst>
      <p:ext uri="{BB962C8B-B14F-4D97-AF65-F5344CB8AC3E}">
        <p14:creationId xmlns:p14="http://schemas.microsoft.com/office/powerpoint/2010/main" val="279667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14: Good to Go</a:t>
            </a:r>
          </a:p>
          <a:p>
            <a:endParaRPr lang="en-US" baseline="0" dirty="0" smtClean="0"/>
          </a:p>
          <a:p>
            <a:r>
              <a:rPr lang="en-US" sz="1100" baseline="0" dirty="0" smtClean="0"/>
              <a:t>Here is a list of common organic wastes that we find at home and school.  They are listed as either browns or greens.  Remember, green materials have more nitrogen than brown materials.</a:t>
            </a:r>
          </a:p>
          <a:p>
            <a:endParaRPr lang="en-US" sz="1100" baseline="0" dirty="0" smtClean="0"/>
          </a:p>
          <a:p>
            <a:r>
              <a:rPr lang="en-US" sz="1100" dirty="0" smtClean="0"/>
              <a:t>Browns: </a:t>
            </a:r>
          </a:p>
          <a:p>
            <a:r>
              <a:rPr lang="en-US" sz="1100" dirty="0" smtClean="0"/>
              <a:t>Dried leaves, twigs, hedge clippings, tree</a:t>
            </a:r>
            <a:r>
              <a:rPr lang="en-US" sz="1100" baseline="0" dirty="0" smtClean="0"/>
              <a:t> branches and any other </a:t>
            </a:r>
            <a:r>
              <a:rPr lang="en-US" sz="1100" dirty="0" smtClean="0"/>
              <a:t>woody parts of a plant are high in carbon.</a:t>
            </a:r>
            <a:r>
              <a:rPr lang="en-US" sz="1100" baseline="0" dirty="0" smtClean="0"/>
              <a:t>  </a:t>
            </a:r>
            <a:r>
              <a:rPr lang="en-US" sz="1100" dirty="0" smtClean="0"/>
              <a:t>Green leaves are considered to have a higher</a:t>
            </a:r>
            <a:r>
              <a:rPr lang="en-US" sz="1100" baseline="0" dirty="0" smtClean="0"/>
              <a:t> amount of nitrogen; however, you can consider a tree branch with green leaves as mostly brown.</a:t>
            </a:r>
            <a:endParaRPr lang="en-US" sz="1100" dirty="0" smtClean="0"/>
          </a:p>
          <a:p>
            <a:r>
              <a:rPr lang="en-US" sz="1100" dirty="0" smtClean="0"/>
              <a:t>Dry straw</a:t>
            </a:r>
            <a:r>
              <a:rPr lang="en-US" sz="1100" baseline="0" dirty="0" smtClean="0"/>
              <a:t> and hay are considered browns </a:t>
            </a:r>
            <a:endParaRPr lang="en-US" sz="1100" dirty="0" smtClean="0"/>
          </a:p>
          <a:p>
            <a:r>
              <a:rPr lang="en-US" sz="1100" dirty="0" smtClean="0"/>
              <a:t>Sawdust, wood chips (clean wood).</a:t>
            </a:r>
            <a:r>
              <a:rPr lang="en-US" sz="1100" baseline="0" dirty="0" smtClean="0"/>
              <a:t> Clean wood means that it has not been painted, glued, covered in plastic, etc.</a:t>
            </a:r>
            <a:endParaRPr lang="en-US" sz="1100" dirty="0" smtClean="0"/>
          </a:p>
          <a:p>
            <a:r>
              <a:rPr lang="en-US" sz="1100" dirty="0" smtClean="0"/>
              <a:t>Shredded paper, newspaper, cardboard</a:t>
            </a:r>
          </a:p>
          <a:p>
            <a:r>
              <a:rPr lang="en-US" sz="1100" dirty="0" smtClean="0"/>
              <a:t>Non-recyclable paper goods refers to paper or cardboard that</a:t>
            </a:r>
            <a:r>
              <a:rPr lang="en-US" sz="1100" baseline="0" dirty="0" smtClean="0"/>
              <a:t> cannot be put in the regular recycling bin.  These include p</a:t>
            </a:r>
            <a:r>
              <a:rPr lang="en-US" sz="1100" dirty="0" smtClean="0"/>
              <a:t>aper towels, napkins,</a:t>
            </a:r>
            <a:r>
              <a:rPr lang="en-US" sz="1100" baseline="0" dirty="0" smtClean="0"/>
              <a:t> and </a:t>
            </a:r>
            <a:r>
              <a:rPr lang="en-US" sz="1100" dirty="0" smtClean="0"/>
              <a:t>disposable paper plates and cups that are not coated with plastic.</a:t>
            </a:r>
            <a:r>
              <a:rPr lang="en-US" sz="1100" baseline="0" dirty="0" smtClean="0"/>
              <a:t>  All of these materials </a:t>
            </a:r>
            <a:r>
              <a:rPr lang="en-US" sz="1100" dirty="0" smtClean="0"/>
              <a:t>can be composted</a:t>
            </a:r>
            <a:r>
              <a:rPr lang="en-US" sz="1100" baseline="0" dirty="0" smtClean="0"/>
              <a:t> even if lightly soiled with food and should be cut or torn into smaller pieces so they will compost quickly.  Similarly, </a:t>
            </a:r>
            <a:r>
              <a:rPr lang="en-US" sz="1100" dirty="0" smtClean="0"/>
              <a:t>cardboard soiled with food, such as pizza boxes and ice cream cardboard tubs,</a:t>
            </a:r>
            <a:r>
              <a:rPr lang="en-US" sz="1100" baseline="0" dirty="0" smtClean="0"/>
              <a:t> can be composted. Cardboard ice cream tubs are usually covered in wax.  While that makes them hard to recycle, microbes can eat the wax so they can be composted.  All wax covered cardboard can be composted.</a:t>
            </a:r>
            <a:endParaRPr lang="en-US" sz="1100" dirty="0" smtClean="0"/>
          </a:p>
          <a:p>
            <a:r>
              <a:rPr lang="en-US" sz="1100" dirty="0" smtClean="0"/>
              <a:t>Old mulch and potting soil, and</a:t>
            </a:r>
            <a:r>
              <a:rPr lang="en-US" sz="1100" baseline="0" dirty="0" smtClean="0"/>
              <a:t> even compost can be added to the pile.  The potting soil will not decompose much, but it will add decomposers.</a:t>
            </a:r>
            <a:endParaRPr lang="en-US" sz="1100" dirty="0" smtClean="0"/>
          </a:p>
          <a:p>
            <a:r>
              <a:rPr lang="en-US" sz="1100" dirty="0" smtClean="0"/>
              <a:t>Also, fabrics made of 100% cotton, linen or wool can be composted.</a:t>
            </a:r>
            <a:r>
              <a:rPr lang="en-US" sz="1100" baseline="0" dirty="0" smtClean="0"/>
              <a:t>  They must be c</a:t>
            </a:r>
            <a:r>
              <a:rPr lang="en-US" sz="1100" dirty="0" smtClean="0"/>
              <a:t>ut into small pieces</a:t>
            </a:r>
            <a:r>
              <a:rPr lang="en-US" sz="1100" baseline="0" dirty="0" smtClean="0"/>
              <a:t> otherwise they will not compost at the same speed as the other materials.</a:t>
            </a:r>
            <a:endParaRPr lang="en-US" sz="1100" dirty="0" smtClean="0"/>
          </a:p>
          <a:p>
            <a:endParaRPr lang="en-US" sz="1100" dirty="0" smtClean="0"/>
          </a:p>
          <a:p>
            <a:r>
              <a:rPr lang="en-US" sz="1100" dirty="0" smtClean="0"/>
              <a:t>Greens</a:t>
            </a:r>
          </a:p>
          <a:p>
            <a:r>
              <a:rPr lang="en-US" sz="1100" dirty="0" smtClean="0"/>
              <a:t>Material</a:t>
            </a:r>
            <a:r>
              <a:rPr lang="en-US" sz="1100" baseline="0" dirty="0" smtClean="0"/>
              <a:t> with higher nitrogen content is consider as greens. All the plant parts that are green are high in nitrogen, so that helps us remember. </a:t>
            </a:r>
            <a:r>
              <a:rPr lang="en-US" sz="1100" dirty="0" smtClean="0"/>
              <a:t>Grass clippings, garden plants, indoor plants, cut flowers and even weeds are consider green. We have to be careful to not include weeds seeds, as they might not be destroyed</a:t>
            </a:r>
            <a:r>
              <a:rPr lang="en-US" sz="1100" baseline="0" dirty="0" smtClean="0"/>
              <a:t> in a backyard composting system.</a:t>
            </a:r>
            <a:endParaRPr lang="en-US" sz="1100" dirty="0" smtClean="0"/>
          </a:p>
          <a:p>
            <a:r>
              <a:rPr lang="en-US" sz="1100" dirty="0" smtClean="0"/>
              <a:t>All food scraps are compostable,</a:t>
            </a:r>
            <a:r>
              <a:rPr lang="en-US" sz="1100" baseline="0" dirty="0" smtClean="0"/>
              <a:t> if we can eat it, so can the microbes. However, for a backyard setting, these are the f</a:t>
            </a:r>
            <a:r>
              <a:rPr lang="en-US" sz="1100" dirty="0" smtClean="0"/>
              <a:t>ood scraps recommended: fruit and vegetable trimmings and peels, coffee grounds &amp; filters, tea bags, breads, donuts and other bakery goods, rice and other grains, pasta and cereals, and egg shells. Eggshells</a:t>
            </a:r>
            <a:r>
              <a:rPr lang="en-US" sz="1100" baseline="0" dirty="0" smtClean="0"/>
              <a:t> are not really that high in Nitrogen, but they were listed with the food wastes so it is easier for us to remember.</a:t>
            </a:r>
            <a:endParaRPr lang="en-US" sz="1100" dirty="0" smtClean="0"/>
          </a:p>
          <a:p>
            <a:r>
              <a:rPr lang="en-US" sz="1100" baseline="0" dirty="0" smtClean="0"/>
              <a:t>Cow, pig, horse, llama, alpaca, bison and chicken manure are also ok.  All manure is rich in nitrogen, but it is only recommended that you use manure from f</a:t>
            </a:r>
            <a:r>
              <a:rPr lang="en-US" sz="1100" dirty="0" smtClean="0"/>
              <a:t>arm animals as they rarely</a:t>
            </a:r>
            <a:r>
              <a:rPr lang="en-US" sz="1100" baseline="0" dirty="0" smtClean="0"/>
              <a:t> carry diseases that affect us. For the same reason, only pet waste from pets that eat only plants is recommended.</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7D22776D-6BB9-4789-ABD8-09A75710773A}" type="slidenum">
              <a:rPr lang="en-US" smtClean="0"/>
              <a:t>14</a:t>
            </a:fld>
            <a:endParaRPr lang="en-US"/>
          </a:p>
        </p:txBody>
      </p:sp>
    </p:spTree>
    <p:extLst>
      <p:ext uri="{BB962C8B-B14F-4D97-AF65-F5344CB8AC3E}">
        <p14:creationId xmlns:p14="http://schemas.microsoft.com/office/powerpoint/2010/main" val="1651676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15: Not So Fast!</a:t>
            </a:r>
          </a:p>
          <a:p>
            <a:endParaRPr lang="en-US" dirty="0" smtClean="0"/>
          </a:p>
          <a:p>
            <a:r>
              <a:rPr lang="en-US" dirty="0" smtClean="0"/>
              <a:t>There are</a:t>
            </a:r>
            <a:r>
              <a:rPr lang="en-US" baseline="0" dirty="0" smtClean="0"/>
              <a:t> some organic and compostable wastes that are not recommended for backyard or other types of small-scale composting, such as school or community garden projects.  These materials should only be composted by people with lots of experience and large piles or facilities. </a:t>
            </a:r>
            <a:endParaRPr lang="en-US" dirty="0" smtClean="0"/>
          </a:p>
          <a:p>
            <a:endParaRPr lang="en-US" dirty="0" smtClean="0"/>
          </a:p>
          <a:p>
            <a:r>
              <a:rPr lang="en-US" dirty="0" smtClean="0"/>
              <a:t>We will go through each of these waste</a:t>
            </a:r>
            <a:r>
              <a:rPr lang="en-US" baseline="0" dirty="0" smtClean="0"/>
              <a:t> materials and give the reasons why they may cause trouble:</a:t>
            </a:r>
          </a:p>
          <a:p>
            <a:r>
              <a:rPr lang="en-US" dirty="0" smtClean="0"/>
              <a:t>Diseased plants or leaves - Piles often do not get hot enough to destroy all plant</a:t>
            </a:r>
            <a:r>
              <a:rPr lang="en-US" baseline="0" dirty="0" smtClean="0"/>
              <a:t> </a:t>
            </a:r>
            <a:r>
              <a:rPr lang="en-US" dirty="0" smtClean="0"/>
              <a:t>diseases.</a:t>
            </a:r>
          </a:p>
          <a:p>
            <a:r>
              <a:rPr lang="en-US" dirty="0" smtClean="0"/>
              <a:t>Insect-infested plants - Piles often do not get hot enough to destroy all eggs, larvae and adult insects.</a:t>
            </a:r>
          </a:p>
          <a:p>
            <a:r>
              <a:rPr lang="en-US" dirty="0" smtClean="0"/>
              <a:t>Weeds that spread by root or runner - Some weeds</a:t>
            </a:r>
            <a:r>
              <a:rPr lang="en-US" baseline="0" dirty="0" smtClean="0"/>
              <a:t> </a:t>
            </a:r>
            <a:r>
              <a:rPr lang="en-US" dirty="0" smtClean="0"/>
              <a:t>will not decay during the composting process.</a:t>
            </a:r>
            <a:r>
              <a:rPr lang="en-US" baseline="0" dirty="0" smtClean="0"/>
              <a:t>  Therefore, </a:t>
            </a:r>
            <a:r>
              <a:rPr lang="en-US" dirty="0" smtClean="0"/>
              <a:t>they could survive and spread.</a:t>
            </a:r>
          </a:p>
          <a:p>
            <a:r>
              <a:rPr lang="en-US" dirty="0" smtClean="0"/>
              <a:t>Any animal products or parts (meat, fish, poultry) – Piles are not</a:t>
            </a:r>
            <a:r>
              <a:rPr lang="en-US" baseline="0" dirty="0" smtClean="0"/>
              <a:t> large enough to heat up quickly and filter potential odors.  Animal products can also </a:t>
            </a:r>
            <a:r>
              <a:rPr lang="en-US" dirty="0" smtClean="0"/>
              <a:t>attract pests.</a:t>
            </a:r>
          </a:p>
          <a:p>
            <a:r>
              <a:rPr lang="en-US" dirty="0" smtClean="0"/>
              <a:t>Bones and shells - Slow to compost, especially in smaller piles.</a:t>
            </a:r>
            <a:r>
              <a:rPr lang="en-US" baseline="0" dirty="0" smtClean="0"/>
              <a:t>  </a:t>
            </a:r>
            <a:r>
              <a:rPr lang="en-US" dirty="0" smtClean="0"/>
              <a:t>Can cause</a:t>
            </a:r>
            <a:r>
              <a:rPr lang="en-US" baseline="0" dirty="0" smtClean="0"/>
              <a:t> </a:t>
            </a:r>
            <a:r>
              <a:rPr lang="en-US" dirty="0" smtClean="0"/>
              <a:t>odors</a:t>
            </a:r>
          </a:p>
          <a:p>
            <a:r>
              <a:rPr lang="en-US" dirty="0" smtClean="0"/>
              <a:t>and attract pests as</a:t>
            </a:r>
            <a:r>
              <a:rPr lang="en-US" baseline="0" dirty="0" smtClean="0"/>
              <a:t> do</a:t>
            </a:r>
            <a:r>
              <a:rPr lang="en-US" dirty="0" smtClean="0"/>
              <a:t> animal products.</a:t>
            </a:r>
          </a:p>
          <a:p>
            <a:r>
              <a:rPr lang="en-US" dirty="0" smtClean="0"/>
              <a:t>Dairy products</a:t>
            </a:r>
            <a:r>
              <a:rPr lang="en-US" baseline="0" dirty="0" smtClean="0"/>
              <a:t> - </a:t>
            </a:r>
            <a:r>
              <a:rPr lang="en-US" dirty="0" smtClean="0"/>
              <a:t>Piles are not large enough to heat up quickly and</a:t>
            </a:r>
            <a:r>
              <a:rPr lang="en-US" baseline="0" dirty="0" smtClean="0"/>
              <a:t> </a:t>
            </a:r>
            <a:r>
              <a:rPr lang="en-US" dirty="0" smtClean="0"/>
              <a:t>filter potential odors.</a:t>
            </a:r>
            <a:r>
              <a:rPr lang="en-US" baseline="0" dirty="0" smtClean="0"/>
              <a:t>  Dairy products </a:t>
            </a:r>
            <a:r>
              <a:rPr lang="en-US" dirty="0" smtClean="0"/>
              <a:t>can also attract pests.</a:t>
            </a:r>
            <a:r>
              <a:rPr lang="en-US" baseline="0" dirty="0" smtClean="0"/>
              <a:t>  </a:t>
            </a:r>
            <a:r>
              <a:rPr lang="en-US" dirty="0" smtClean="0"/>
              <a:t>However,</a:t>
            </a:r>
            <a:r>
              <a:rPr lang="en-US" baseline="0" dirty="0" smtClean="0"/>
              <a:t> limited amounts of milk and melted ice cream can be used to add moisture to piles.  The microbes in the pile like the sugars in these liquids and will use them up quickly.  Piles should be on the drier side before adding liquids.</a:t>
            </a:r>
            <a:endParaRPr lang="en-US" dirty="0" smtClean="0"/>
          </a:p>
          <a:p>
            <a:r>
              <a:rPr lang="en-US" dirty="0" smtClean="0"/>
              <a:t>Cooking oils, fat or grease – Too heavy, can clump</a:t>
            </a:r>
            <a:r>
              <a:rPr lang="en-US" baseline="0" dirty="0" smtClean="0"/>
              <a:t> the materials in the pile and reduce air flow, thus causing </a:t>
            </a:r>
            <a:r>
              <a:rPr lang="en-US" dirty="0" smtClean="0"/>
              <a:t>odors and attracting pests</a:t>
            </a:r>
          </a:p>
          <a:p>
            <a:r>
              <a:rPr lang="en-US" dirty="0" smtClean="0"/>
              <a:t>Dog and cat pet wastes - May contain pathogens that could spread disease, cause</a:t>
            </a:r>
            <a:r>
              <a:rPr lang="en-US" baseline="0" dirty="0" smtClean="0"/>
              <a:t> </a:t>
            </a:r>
            <a:r>
              <a:rPr lang="en-US" dirty="0" smtClean="0"/>
              <a:t>odors and attract pests (flies).</a:t>
            </a:r>
          </a:p>
          <a:p>
            <a:r>
              <a:rPr lang="en-US" dirty="0" smtClean="0"/>
              <a:t>Compostable plastics – These</a:t>
            </a:r>
            <a:r>
              <a:rPr lang="en-US" baseline="0" dirty="0" smtClean="0"/>
              <a:t> products</a:t>
            </a:r>
            <a:r>
              <a:rPr lang="en-US" dirty="0" smtClean="0"/>
              <a:t> are disposable</a:t>
            </a:r>
            <a:r>
              <a:rPr lang="en-US" baseline="0" dirty="0" smtClean="0"/>
              <a:t> forks, spoons, straws and containers made of special plastics derived from plants.  They look like regular plastic, but they will compost.  However, they must be exposed to the composting heat and moisture levels in order to break down quickly.  Therefore, it is not recommended to put them inside a backyard or small composting bin.  In an enclosed bin, compostable plastics can take more than a year to compost.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 of vacuum cleaner bags - Not all bags and/or contents are biodegradable.</a:t>
            </a:r>
            <a:r>
              <a:rPr lang="en-US" baseline="0" dirty="0" smtClean="0"/>
              <a:t>  This is especially true with bags from vacuum cleaners used in </a:t>
            </a:r>
            <a:r>
              <a:rPr lang="en-US" dirty="0" smtClean="0"/>
              <a:t>homes with installed synthetic carpet.</a:t>
            </a:r>
          </a:p>
          <a:p>
            <a:endParaRPr lang="en-US" dirty="0" smtClean="0"/>
          </a:p>
        </p:txBody>
      </p:sp>
      <p:sp>
        <p:nvSpPr>
          <p:cNvPr id="4" name="Slide Number Placeholder 3"/>
          <p:cNvSpPr>
            <a:spLocks noGrp="1"/>
          </p:cNvSpPr>
          <p:nvPr>
            <p:ph type="sldNum" sz="quarter" idx="10"/>
          </p:nvPr>
        </p:nvSpPr>
        <p:spPr/>
        <p:txBody>
          <a:bodyPr/>
          <a:lstStyle/>
          <a:p>
            <a:fld id="{7D22776D-6BB9-4789-ABD8-09A75710773A}" type="slidenum">
              <a:rPr lang="en-US" smtClean="0"/>
              <a:t>15</a:t>
            </a:fld>
            <a:endParaRPr lang="en-US"/>
          </a:p>
        </p:txBody>
      </p:sp>
    </p:spTree>
    <p:extLst>
      <p:ext uri="{BB962C8B-B14F-4D97-AF65-F5344CB8AC3E}">
        <p14:creationId xmlns:p14="http://schemas.microsoft.com/office/powerpoint/2010/main" val="221325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16: Assembling a Composting Pile</a:t>
            </a:r>
          </a:p>
          <a:p>
            <a:endParaRPr lang="en-US" dirty="0" smtClean="0"/>
          </a:p>
          <a:p>
            <a:r>
              <a:rPr lang="en-US" dirty="0" smtClean="0"/>
              <a:t>This is the basic way to assemble a composting pile. First, create</a:t>
            </a:r>
            <a:r>
              <a:rPr lang="en-US" baseline="0" dirty="0" smtClean="0"/>
              <a:t> </a:t>
            </a:r>
            <a:r>
              <a:rPr lang="en-US" dirty="0" smtClean="0"/>
              <a:t>a bottom</a:t>
            </a:r>
            <a:r>
              <a:rPr lang="en-US" baseline="0" dirty="0" smtClean="0"/>
              <a:t> layer, three to six inches thick, of brown materials.  This will help absorb excess moisture from your green materials.  Then, place your green materials on top and alternate with layers of brown.  By alternating layers, you will ensure that you have enough brown material to absorb excess moisture and help you achieve an optimum carbon to nitrogen ratio.   (This is a good opportunity to ask the students to tell you the optimum C:N ratio).</a:t>
            </a:r>
          </a:p>
          <a:p>
            <a:endParaRPr lang="en-US" baseline="0" dirty="0" smtClean="0"/>
          </a:p>
          <a:p>
            <a:r>
              <a:rPr lang="en-US" baseline="0" dirty="0" smtClean="0"/>
              <a:t>When starting a pile, layer it this way, wait about a week then mix it well by turning it.</a:t>
            </a:r>
          </a:p>
          <a:p>
            <a:endParaRPr lang="en-US" baseline="0" dirty="0" smtClean="0"/>
          </a:p>
          <a:p>
            <a:r>
              <a:rPr lang="en-US" baseline="0" dirty="0" smtClean="0"/>
              <a:t>If you don’t have a lot of green materials, you can start with just one layer and keep building it up as you collect more materials.</a:t>
            </a:r>
          </a:p>
          <a:p>
            <a:endParaRPr lang="en-US" dirty="0" smtClean="0"/>
          </a:p>
          <a:p>
            <a:endParaRPr lang="en-US" dirty="0" smtClean="0"/>
          </a:p>
          <a:p>
            <a:r>
              <a:rPr lang="en-US" dirty="0" smtClean="0"/>
              <a:t>You can assemble a pile like this in the open (with no side</a:t>
            </a:r>
            <a:r>
              <a:rPr lang="en-US" baseline="0" dirty="0" smtClean="0"/>
              <a:t> walls).</a:t>
            </a:r>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16</a:t>
            </a:fld>
            <a:endParaRPr lang="en-US"/>
          </a:p>
        </p:txBody>
      </p:sp>
    </p:spTree>
    <p:extLst>
      <p:ext uri="{BB962C8B-B14F-4D97-AF65-F5344CB8AC3E}">
        <p14:creationId xmlns:p14="http://schemas.microsoft.com/office/powerpoint/2010/main" val="194800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17: Bins</a:t>
            </a:r>
          </a:p>
          <a:p>
            <a:endParaRPr lang="en-US" dirty="0" smtClean="0"/>
          </a:p>
          <a:p>
            <a:r>
              <a:rPr lang="en-US" dirty="0" smtClean="0"/>
              <a:t>Here we see some examples of backyard</a:t>
            </a:r>
            <a:r>
              <a:rPr lang="en-US" baseline="0" dirty="0" smtClean="0"/>
              <a:t> and small-scale composting bins. You can buy bins in different sizes and shapes, or you can construct your own.  As we discussed earlier, a bin is not really needed, but many people prefer one. Using a bin that closes is ideal if you want to compost food scraps and you have a curious pet or live near fields with wildlife.  Using a bin with a lid also helps you keep your pile tidy.</a:t>
            </a:r>
          </a:p>
          <a:p>
            <a:endParaRPr lang="en-US" baseline="0" dirty="0" smtClean="0"/>
          </a:p>
          <a:p>
            <a:r>
              <a:rPr lang="en-US" baseline="0" dirty="0" smtClean="0"/>
              <a:t>The bins at the bottom left are commonly referred to as three-sided bins.</a:t>
            </a:r>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17</a:t>
            </a:fld>
            <a:endParaRPr lang="en-US"/>
          </a:p>
        </p:txBody>
      </p:sp>
    </p:spTree>
    <p:extLst>
      <p:ext uri="{BB962C8B-B14F-4D97-AF65-F5344CB8AC3E}">
        <p14:creationId xmlns:p14="http://schemas.microsoft.com/office/powerpoint/2010/main" val="902427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18: Tips for Success</a:t>
            </a:r>
          </a:p>
          <a:p>
            <a:endParaRPr lang="en-US" b="1" dirty="0" smtClean="0"/>
          </a:p>
          <a:p>
            <a:r>
              <a:rPr lang="en-US" dirty="0" smtClean="0"/>
              <a:t>I</a:t>
            </a:r>
            <a:r>
              <a:rPr lang="en-US" baseline="0" dirty="0" smtClean="0"/>
              <a:t> want to share some general tips to help you make composting more successful. </a:t>
            </a:r>
            <a:r>
              <a:rPr lang="en-US" dirty="0" smtClean="0"/>
              <a:t>Turn (mix) the compost pile every couple of weeks or each time you add new material.</a:t>
            </a:r>
            <a:r>
              <a:rPr lang="en-US" baseline="0" dirty="0" smtClean="0"/>
              <a:t> </a:t>
            </a:r>
            <a:r>
              <a:rPr lang="en-US" dirty="0" smtClean="0"/>
              <a:t>Turning aerates the pile and will expose the outer portions of the piles to the high heat in the center of the pile.</a:t>
            </a:r>
          </a:p>
          <a:p>
            <a:endParaRPr lang="en-US" dirty="0" smtClean="0"/>
          </a:p>
          <a:p>
            <a:r>
              <a:rPr lang="en-US" dirty="0" smtClean="0"/>
              <a:t>Maintain an ideal pile size of 3’x3’x3’ to help retain heat and preserve</a:t>
            </a:r>
            <a:r>
              <a:rPr lang="en-US" baseline="0" dirty="0" smtClean="0"/>
              <a:t> </a:t>
            </a:r>
            <a:r>
              <a:rPr lang="en-US" dirty="0" smtClean="0"/>
              <a:t>good airflow. This is</a:t>
            </a:r>
            <a:r>
              <a:rPr lang="en-US" baseline="0" dirty="0" smtClean="0"/>
              <a:t> not as important if you are using one of the enclosed bins as the pile is the size of the bin.</a:t>
            </a:r>
            <a:endParaRPr lang="en-US" dirty="0" smtClean="0"/>
          </a:p>
          <a:p>
            <a:endParaRPr lang="en-US" dirty="0" smtClean="0"/>
          </a:p>
          <a:p>
            <a:r>
              <a:rPr lang="en-US" dirty="0" smtClean="0"/>
              <a:t>Don’t add thick layers of any one kind of waste:</a:t>
            </a:r>
          </a:p>
          <a:p>
            <a:r>
              <a:rPr lang="en-US" dirty="0" smtClean="0"/>
              <a:t>6” to 8” for brown material</a:t>
            </a:r>
          </a:p>
          <a:p>
            <a:r>
              <a:rPr lang="en-US" dirty="0" smtClean="0"/>
              <a:t>3” to 5” for green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Smaller pieces will compost quicker</a:t>
            </a:r>
            <a:r>
              <a:rPr lang="en-US" baseline="0" dirty="0" smtClean="0"/>
              <a:t> than larger pieces</a:t>
            </a:r>
            <a:r>
              <a:rPr lang="en-US" dirty="0" smtClean="0"/>
              <a:t>.  Shred waste materials if possible.</a:t>
            </a:r>
            <a:endParaRPr lang="en-US" sz="1050" dirty="0" smtClean="0"/>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18</a:t>
            </a:fld>
            <a:endParaRPr lang="en-US"/>
          </a:p>
        </p:txBody>
      </p:sp>
    </p:spTree>
    <p:extLst>
      <p:ext uri="{BB962C8B-B14F-4D97-AF65-F5344CB8AC3E}">
        <p14:creationId xmlns:p14="http://schemas.microsoft.com/office/powerpoint/2010/main" val="3209471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18: Is It Done Yet?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Compost is done when it is dark, crumbly and has an “earthy” smell.</a:t>
            </a:r>
            <a:r>
              <a:rPr lang="en-US" baseline="0" dirty="0" smtClean="0"/>
              <a:t>  </a:t>
            </a:r>
            <a:r>
              <a:rPr lang="en-US" dirty="0" smtClean="0"/>
              <a:t>How long the material</a:t>
            </a:r>
            <a:r>
              <a:rPr lang="en-US" baseline="0" dirty="0" smtClean="0"/>
              <a:t> takes to compost will depend on how we started the pile and how much we cared for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 short period  is considered</a:t>
            </a:r>
            <a:r>
              <a:rPr lang="en-US" baseline="0" dirty="0" smtClean="0"/>
              <a:t> between </a:t>
            </a:r>
            <a:r>
              <a:rPr lang="en-US" dirty="0" smtClean="0"/>
              <a:t>three weeks and two months.</a:t>
            </a:r>
            <a:r>
              <a:rPr lang="en-US" baseline="0" dirty="0" smtClean="0"/>
              <a:t>  For the materials in a pile to compost this quickly, the pile should be assembled using mostly smaller pieces of material.  The </a:t>
            </a:r>
            <a:r>
              <a:rPr lang="en-US" dirty="0" smtClean="0"/>
              <a:t>pile should be big</a:t>
            </a:r>
            <a:r>
              <a:rPr lang="en-US" baseline="0" dirty="0" smtClean="0"/>
              <a:t> enough to</a:t>
            </a:r>
            <a:r>
              <a:rPr lang="en-US" dirty="0" smtClean="0"/>
              <a:t> retain heat</a:t>
            </a:r>
            <a:r>
              <a:rPr lang="en-US" baseline="0" dirty="0" smtClean="0"/>
              <a:t>.  The appropriate amount of moisture should be added to the pile when needed and the pile should be turned frequently</a:t>
            </a:r>
            <a:r>
              <a:rPr lang="en-US" dirty="0" smtClean="0"/>
              <a:t>.</a:t>
            </a:r>
            <a:r>
              <a:rPr lang="en-US" baseline="0" dirty="0" smtClean="0"/>
              <a:t>  </a:t>
            </a:r>
            <a:r>
              <a:rPr lang="en-US" dirty="0" smtClean="0"/>
              <a:t>A</a:t>
            </a:r>
            <a:r>
              <a:rPr lang="en-US" baseline="0" dirty="0" smtClean="0"/>
              <a:t> l</a:t>
            </a:r>
            <a:r>
              <a:rPr lang="en-US" dirty="0" smtClean="0"/>
              <a:t>ong period is considered to be between two months and a year.  Composting</a:t>
            </a:r>
            <a:r>
              <a:rPr lang="en-US" baseline="0" dirty="0" smtClean="0"/>
              <a:t> will take longer if the pile is made up of primarily </a:t>
            </a:r>
            <a:r>
              <a:rPr lang="en-US" dirty="0" smtClean="0"/>
              <a:t>larger pieces</a:t>
            </a:r>
            <a:r>
              <a:rPr lang="en-US" baseline="0" dirty="0" smtClean="0"/>
              <a:t> of material</a:t>
            </a:r>
            <a:r>
              <a:rPr lang="en-US" dirty="0" smtClean="0"/>
              <a:t>,</a:t>
            </a:r>
            <a:r>
              <a:rPr lang="en-US" baseline="0" dirty="0" smtClean="0"/>
              <a:t> </a:t>
            </a:r>
            <a:r>
              <a:rPr lang="en-US" dirty="0" smtClean="0"/>
              <a:t>is</a:t>
            </a:r>
            <a:r>
              <a:rPr lang="en-US" baseline="0" dirty="0" smtClean="0"/>
              <a:t> allowed to </a:t>
            </a:r>
            <a:r>
              <a:rPr lang="en-US" dirty="0" smtClean="0"/>
              <a:t>dry up often, is small or is</a:t>
            </a:r>
            <a:r>
              <a:rPr lang="en-US" baseline="0" dirty="0" smtClean="0"/>
              <a:t> not</a:t>
            </a:r>
            <a:r>
              <a:rPr lang="en-US" dirty="0" smtClean="0"/>
              <a:t> turned frequently. </a:t>
            </a:r>
          </a:p>
          <a:p>
            <a:pPr>
              <a:lnSpc>
                <a:spcPct val="100000"/>
              </a:lnSpc>
            </a:pPr>
            <a:endParaRPr lang="en-US" dirty="0" smtClean="0"/>
          </a:p>
          <a:p>
            <a:pPr>
              <a:lnSpc>
                <a:spcPct val="100000"/>
              </a:lnSpc>
            </a:pPr>
            <a:r>
              <a:rPr lang="en-US" dirty="0" smtClean="0"/>
              <a:t>Also</a:t>
            </a:r>
            <a:r>
              <a:rPr lang="en-US" baseline="0" dirty="0" smtClean="0"/>
              <a:t>, the kind of materials play a big factor in how long composting takes.  For example, wood chips can take as long as a year or more to compost!  Therefore, a pile with lots of wood chips will take longer to become crumbly compost.  On the other hand, green materials compost more quickly.  </a:t>
            </a:r>
            <a:endParaRPr lang="en-US" dirty="0" smtClean="0"/>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19</a:t>
            </a:fld>
            <a:endParaRPr lang="en-US"/>
          </a:p>
        </p:txBody>
      </p:sp>
    </p:spTree>
    <p:extLst>
      <p:ext uri="{BB962C8B-B14F-4D97-AF65-F5344CB8AC3E}">
        <p14:creationId xmlns:p14="http://schemas.microsoft.com/office/powerpoint/2010/main" val="30068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 Soil Food</a:t>
            </a:r>
          </a:p>
          <a:p>
            <a:endParaRPr lang="en-US" baseline="0" dirty="0" smtClean="0"/>
          </a:p>
          <a:p>
            <a:r>
              <a:rPr lang="en-US" baseline="0" dirty="0" smtClean="0"/>
              <a:t>This presentation is about using composting to recycle food scraps to grow more food. Soil has something to do with our food. Who agrees with this? Raise your hand if you agree.  This short video explains the importance of soils. Let’s watch.</a:t>
            </a:r>
          </a:p>
          <a:p>
            <a:endParaRPr lang="en-US" baseline="0" dirty="0" smtClean="0"/>
          </a:p>
          <a:p>
            <a:r>
              <a:rPr lang="en-US" baseline="0" dirty="0" smtClean="0"/>
              <a:t>After the video: It seems all food is “soil food”. Do you agree? Now let’s talk a little more about soil.</a:t>
            </a:r>
          </a:p>
        </p:txBody>
      </p:sp>
      <p:sp>
        <p:nvSpPr>
          <p:cNvPr id="4" name="Slide Number Placeholder 3"/>
          <p:cNvSpPr>
            <a:spLocks noGrp="1"/>
          </p:cNvSpPr>
          <p:nvPr>
            <p:ph type="sldNum" sz="quarter" idx="10"/>
          </p:nvPr>
        </p:nvSpPr>
        <p:spPr/>
        <p:txBody>
          <a:bodyPr/>
          <a:lstStyle/>
          <a:p>
            <a:fld id="{7D22776D-6BB9-4789-ABD8-09A75710773A}" type="slidenum">
              <a:rPr lang="en-US" smtClean="0"/>
              <a:t>2</a:t>
            </a:fld>
            <a:endParaRPr lang="en-US"/>
          </a:p>
        </p:txBody>
      </p:sp>
    </p:spTree>
    <p:extLst>
      <p:ext uri="{BB962C8B-B14F-4D97-AF65-F5344CB8AC3E}">
        <p14:creationId xmlns:p14="http://schemas.microsoft.com/office/powerpoint/2010/main" val="4030386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19: What’s that</a:t>
            </a:r>
            <a:r>
              <a:rPr lang="en-US" b="1" baseline="0" dirty="0" smtClean="0"/>
              <a:t> Smell? </a:t>
            </a:r>
          </a:p>
          <a:p>
            <a:endParaRPr lang="en-US" baseline="0" dirty="0" smtClean="0"/>
          </a:p>
          <a:p>
            <a:r>
              <a:rPr lang="en-US" baseline="0" dirty="0" smtClean="0"/>
              <a:t>If the pile starts to smell like rotten eggs, this indicates that the material is decomposing anaerobically (without oxygen).  When this happens, hydrogen disulfide, the chemical that causes the rotten eggs odor, is released.  This usually happens because the pile is too wet and air can’t go through it, which allows anaerobic microorganisms to take over the pile.</a:t>
            </a:r>
          </a:p>
          <a:p>
            <a:endParaRPr lang="en-US" baseline="0" dirty="0" smtClean="0"/>
          </a:p>
          <a:p>
            <a:r>
              <a:rPr lang="en-US" baseline="0" dirty="0" smtClean="0"/>
              <a:t>This is easy to fix, although it might take a couple days for it to be completely fixed.  The first thing to do is turn the pile to make sure that air gets through it.  Another thing we can do is add woodchips or materials of a larger size to increase porosity or air space.  We can also add absorbent browns such as shredded paper or cardboard to soak up the moisture.  And last, stop adding water until the pile dries enough.</a:t>
            </a:r>
            <a:endParaRPr lang="en-US" dirty="0" smtClean="0"/>
          </a:p>
        </p:txBody>
      </p:sp>
      <p:sp>
        <p:nvSpPr>
          <p:cNvPr id="4" name="Slide Number Placeholder 3"/>
          <p:cNvSpPr>
            <a:spLocks noGrp="1"/>
          </p:cNvSpPr>
          <p:nvPr>
            <p:ph type="sldNum" sz="quarter" idx="10"/>
          </p:nvPr>
        </p:nvSpPr>
        <p:spPr/>
        <p:txBody>
          <a:bodyPr/>
          <a:lstStyle/>
          <a:p>
            <a:fld id="{7D22776D-6BB9-4789-ABD8-09A75710773A}" type="slidenum">
              <a:rPr lang="en-US" smtClean="0"/>
              <a:t>20</a:t>
            </a:fld>
            <a:endParaRPr lang="en-US"/>
          </a:p>
        </p:txBody>
      </p:sp>
    </p:spTree>
    <p:extLst>
      <p:ext uri="{BB962C8B-B14F-4D97-AF65-F5344CB8AC3E}">
        <p14:creationId xmlns:p14="http://schemas.microsoft.com/office/powerpoint/2010/main" val="356491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Slide 20: Composting is as much of an art, as it is a science</a:t>
            </a:r>
          </a:p>
          <a:p>
            <a:endParaRPr lang="en-US" i="0" dirty="0" smtClean="0"/>
          </a:p>
          <a:p>
            <a:r>
              <a:rPr lang="en-US" i="0" dirty="0" smtClean="0"/>
              <a:t>This concludes the presentation. You have probably </a:t>
            </a:r>
            <a:r>
              <a:rPr lang="en-US" i="0" baseline="0" dirty="0" smtClean="0"/>
              <a:t>noticed </a:t>
            </a:r>
            <a:r>
              <a:rPr lang="en-US" i="0" baseline="0" smtClean="0"/>
              <a:t>that there </a:t>
            </a:r>
            <a:r>
              <a:rPr lang="en-US" i="0" baseline="0" dirty="0" smtClean="0"/>
              <a:t>is a fair amount of trial </a:t>
            </a:r>
            <a:r>
              <a:rPr lang="en-US" i="0" baseline="0" smtClean="0"/>
              <a:t>and error in composting.  </a:t>
            </a:r>
            <a:r>
              <a:rPr lang="en-US" i="0" baseline="0" dirty="0" smtClean="0"/>
              <a:t>We know how some things should work, but sometimes they don’t work the way we expect due to factors out of our control.  For example, maybe it rains a lot for many days and the pile is allowed to get too wet.  Even in these unpredictable situations, by observing and troubleshooting, in time we can learn the art of composting.</a:t>
            </a:r>
            <a:endParaRPr lang="en-US" i="0" dirty="0"/>
          </a:p>
        </p:txBody>
      </p:sp>
      <p:sp>
        <p:nvSpPr>
          <p:cNvPr id="4" name="Slide Number Placeholder 3"/>
          <p:cNvSpPr>
            <a:spLocks noGrp="1"/>
          </p:cNvSpPr>
          <p:nvPr>
            <p:ph type="sldNum" sz="quarter" idx="10"/>
          </p:nvPr>
        </p:nvSpPr>
        <p:spPr/>
        <p:txBody>
          <a:bodyPr/>
          <a:lstStyle/>
          <a:p>
            <a:fld id="{7D22776D-6BB9-4789-ABD8-09A75710773A}" type="slidenum">
              <a:rPr lang="en-US" smtClean="0"/>
              <a:t>21</a:t>
            </a:fld>
            <a:endParaRPr lang="en-US"/>
          </a:p>
        </p:txBody>
      </p:sp>
    </p:spTree>
    <p:extLst>
      <p:ext uri="{BB962C8B-B14F-4D97-AF65-F5344CB8AC3E}">
        <p14:creationId xmlns:p14="http://schemas.microsoft.com/office/powerpoint/2010/main" val="4060508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22</a:t>
            </a:fld>
            <a:endParaRPr lang="en-US"/>
          </a:p>
        </p:txBody>
      </p:sp>
    </p:spTree>
    <p:extLst>
      <p:ext uri="{BB962C8B-B14F-4D97-AF65-F5344CB8AC3E}">
        <p14:creationId xmlns:p14="http://schemas.microsoft.com/office/powerpoint/2010/main" val="339144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solidFill>
                  <a:schemeClr val="tx1"/>
                </a:solidFill>
              </a:rPr>
              <a:t>Slide 3: What on Earth is soil?</a:t>
            </a:r>
            <a:endParaRPr lang="en-US" dirty="0">
              <a:solidFill>
                <a:schemeClr val="tx1"/>
              </a:solidFill>
            </a:endParaRPr>
          </a:p>
          <a:p>
            <a:endParaRPr lang="en-US" dirty="0" smtClean="0">
              <a:solidFill>
                <a:schemeClr val="tx1"/>
              </a:solidFill>
            </a:endParaRPr>
          </a:p>
          <a:p>
            <a:r>
              <a:rPr lang="en-US" dirty="0" smtClean="0">
                <a:solidFill>
                  <a:schemeClr val="tx1"/>
                </a:solidFill>
              </a:rPr>
              <a:t>Soil is a complex mixture of minerals, water, air</a:t>
            </a:r>
            <a:r>
              <a:rPr lang="en-US" baseline="0" dirty="0" smtClean="0">
                <a:solidFill>
                  <a:schemeClr val="tx1"/>
                </a:solidFill>
              </a:rPr>
              <a:t> </a:t>
            </a:r>
            <a:r>
              <a:rPr lang="en-US" dirty="0" smtClean="0">
                <a:solidFill>
                  <a:schemeClr val="tx1"/>
                </a:solidFill>
              </a:rPr>
              <a:t>and organic matter from dead, decaying plants and animals. Soils vary from one location to another depending on the kinds of rocks and how much these rocks have broken down; how much organic matter is in the mixture; and how much water and air the soils</a:t>
            </a:r>
            <a:r>
              <a:rPr lang="en-US" baseline="0" dirty="0" smtClean="0">
                <a:solidFill>
                  <a:schemeClr val="tx1"/>
                </a:solidFill>
              </a:rPr>
              <a:t> </a:t>
            </a:r>
            <a:r>
              <a:rPr lang="en-US" dirty="0" smtClean="0">
                <a:solidFill>
                  <a:schemeClr val="tx1"/>
                </a:solidFill>
              </a:rPr>
              <a:t>contain.</a:t>
            </a:r>
          </a:p>
          <a:p>
            <a:endParaRPr lang="en-US" dirty="0" smtClean="0">
              <a:solidFill>
                <a:schemeClr val="tx1"/>
              </a:solidFill>
            </a:endParaRPr>
          </a:p>
          <a:p>
            <a:r>
              <a:rPr lang="en-US" dirty="0" smtClean="0">
                <a:solidFill>
                  <a:schemeClr val="tx1"/>
                </a:solidFill>
              </a:rPr>
              <a:t>Soil composition:</a:t>
            </a:r>
          </a:p>
          <a:p>
            <a:r>
              <a:rPr lang="en-US" dirty="0" smtClean="0">
                <a:solidFill>
                  <a:schemeClr val="tx1"/>
                </a:solidFill>
              </a:rPr>
              <a:t>About 45% of the soil is composed of minerals,</a:t>
            </a:r>
            <a:r>
              <a:rPr lang="en-US" baseline="0" dirty="0" smtClean="0">
                <a:solidFill>
                  <a:schemeClr val="tx1"/>
                </a:solidFill>
              </a:rPr>
              <a:t> mostly rocks that have broken down over time into </a:t>
            </a:r>
            <a:r>
              <a:rPr lang="en-US" dirty="0" smtClean="0">
                <a:solidFill>
                  <a:schemeClr val="tx1"/>
                </a:solidFill>
              </a:rPr>
              <a:t>solid particles of sand, silt and clay. Sand particles are the largest and clay particles the smallest. Although a soil could be all sand, all clay or all silt, that's rare. Instead most soils are a combination of the three. Sand is the largest particle</a:t>
            </a:r>
            <a:r>
              <a:rPr lang="en-US" baseline="0" dirty="0" smtClean="0">
                <a:solidFill>
                  <a:schemeClr val="tx1"/>
                </a:solidFill>
              </a:rPr>
              <a:t> </a:t>
            </a:r>
            <a:r>
              <a:rPr lang="en-US" dirty="0" smtClean="0">
                <a:solidFill>
                  <a:schemeClr val="tx1"/>
                </a:solidFill>
              </a:rPr>
              <a:t>and feels gritty when rubbed between the fingers. In coastal areas, beach sand also contains broken down pieces of shells, coral and other tiny</a:t>
            </a:r>
            <a:r>
              <a:rPr lang="en-US" baseline="0" dirty="0" smtClean="0">
                <a:solidFill>
                  <a:schemeClr val="tx1"/>
                </a:solidFill>
              </a:rPr>
              <a:t> marine species. </a:t>
            </a:r>
            <a:r>
              <a:rPr lang="en-US" dirty="0" smtClean="0">
                <a:solidFill>
                  <a:schemeClr val="tx1"/>
                </a:solidFill>
              </a:rPr>
              <a:t>Silt is the medium-sized particle. It feels smooth like flour. Individual silt particles are barely visible. Clay is the smallest particle and cannot be seen by the unaided eye. Clay feels sticky when wet.</a:t>
            </a:r>
          </a:p>
          <a:p>
            <a:r>
              <a:rPr lang="en-US" dirty="0" smtClean="0">
                <a:solidFill>
                  <a:schemeClr val="tx1"/>
                </a:solidFill>
              </a:rPr>
              <a:t>Most</a:t>
            </a:r>
            <a:r>
              <a:rPr lang="en-US" baseline="0" dirty="0" smtClean="0">
                <a:solidFill>
                  <a:schemeClr val="tx1"/>
                </a:solidFill>
              </a:rPr>
              <a:t> soils have </a:t>
            </a:r>
            <a:r>
              <a:rPr lang="en-US" dirty="0" smtClean="0">
                <a:solidFill>
                  <a:schemeClr val="tx1"/>
                </a:solidFill>
              </a:rPr>
              <a:t>25% water and 25% air.</a:t>
            </a:r>
            <a:r>
              <a:rPr lang="en-US" baseline="0" dirty="0" smtClean="0">
                <a:solidFill>
                  <a:schemeClr val="tx1"/>
                </a:solidFill>
              </a:rPr>
              <a:t>  There i</a:t>
            </a:r>
            <a:r>
              <a:rPr lang="en-US" dirty="0" smtClean="0">
                <a:solidFill>
                  <a:schemeClr val="tx1"/>
                </a:solidFill>
              </a:rPr>
              <a:t>s not exactly 25% of each as these</a:t>
            </a:r>
            <a:r>
              <a:rPr lang="en-US" baseline="0" dirty="0" smtClean="0">
                <a:solidFill>
                  <a:schemeClr val="tx1"/>
                </a:solidFill>
              </a:rPr>
              <a:t> amounts </a:t>
            </a:r>
            <a:r>
              <a:rPr lang="en-US" dirty="0" smtClean="0">
                <a:solidFill>
                  <a:schemeClr val="tx1"/>
                </a:solidFill>
              </a:rPr>
              <a:t>can</a:t>
            </a:r>
            <a:r>
              <a:rPr lang="en-US" baseline="0" dirty="0" smtClean="0">
                <a:solidFill>
                  <a:schemeClr val="tx1"/>
                </a:solidFill>
              </a:rPr>
              <a:t> </a:t>
            </a:r>
            <a:r>
              <a:rPr lang="en-US" dirty="0" smtClean="0">
                <a:solidFill>
                  <a:schemeClr val="tx1"/>
                </a:solidFill>
              </a:rPr>
              <a:t>change due to rain, drought and other conditions.</a:t>
            </a:r>
            <a:r>
              <a:rPr lang="en-US" baseline="0" dirty="0" smtClean="0">
                <a:solidFill>
                  <a:schemeClr val="tx1"/>
                </a:solidFill>
              </a:rPr>
              <a:t>  However, the soil composition </a:t>
            </a:r>
            <a:r>
              <a:rPr lang="en-US" dirty="0" smtClean="0">
                <a:solidFill>
                  <a:schemeClr val="tx1"/>
                </a:solidFill>
              </a:rPr>
              <a:t>is about 25% for each most of the time for most soils. In coastal areas, it is a little different as soils in marshlands, swamps, bayous and wetlands</a:t>
            </a:r>
            <a:r>
              <a:rPr lang="en-US" baseline="0" dirty="0" smtClean="0">
                <a:solidFill>
                  <a:schemeClr val="tx1"/>
                </a:solidFill>
              </a:rPr>
              <a:t> </a:t>
            </a:r>
            <a:r>
              <a:rPr lang="en-US" dirty="0" smtClean="0">
                <a:solidFill>
                  <a:schemeClr val="tx1"/>
                </a:solidFill>
              </a:rPr>
              <a:t>have more water because they get flooded frequently with changes in the tides.</a:t>
            </a:r>
          </a:p>
          <a:p>
            <a:r>
              <a:rPr lang="en-US" dirty="0" smtClean="0">
                <a:solidFill>
                  <a:schemeClr val="tx1"/>
                </a:solidFill>
              </a:rPr>
              <a:t>The</a:t>
            </a:r>
            <a:r>
              <a:rPr lang="en-US" baseline="0" dirty="0" smtClean="0">
                <a:solidFill>
                  <a:schemeClr val="tx1"/>
                </a:solidFill>
              </a:rPr>
              <a:t> smallest fraction of soils is organic matter, which is about </a:t>
            </a:r>
            <a:r>
              <a:rPr lang="en-US" dirty="0" smtClean="0">
                <a:solidFill>
                  <a:schemeClr val="tx1"/>
                </a:solidFill>
              </a:rPr>
              <a:t>5%.  Organic matter consists of dead plant and animal tissue and the micro-organisms that live in the soil. While organic matter accounts for only about 5% of the volume of the soil, it is a very important part of the soil. Organic matter has many functions, including providing food for organisms, helping hold the water in the soil, providing nutrients for plants and more.  Soils in marshlands, swamps, bayous and wetlands typically have higher organic matter content than most soils, which means more food for organisms. That</a:t>
            </a:r>
            <a:r>
              <a:rPr lang="en-US" baseline="0" dirty="0" smtClean="0">
                <a:solidFill>
                  <a:schemeClr val="tx1"/>
                </a:solidFill>
              </a:rPr>
              <a:t> is </a:t>
            </a:r>
            <a:r>
              <a:rPr lang="en-US" dirty="0" smtClean="0">
                <a:solidFill>
                  <a:schemeClr val="tx1"/>
                </a:solidFill>
              </a:rPr>
              <a:t>why these areas are considered nurseries for baby shrimp, fish and other aquatic species.</a:t>
            </a:r>
          </a:p>
          <a:p>
            <a:endParaRPr lang="en-US" dirty="0" smtClean="0">
              <a:solidFill>
                <a:schemeClr val="tx1"/>
              </a:solidFill>
            </a:endParaRPr>
          </a:p>
          <a:p>
            <a:r>
              <a:rPr lang="en-US" b="1" dirty="0" smtClean="0">
                <a:solidFill>
                  <a:schemeClr val="tx1"/>
                </a:solidFill>
              </a:rPr>
              <a:t>Soil horizons image: </a:t>
            </a:r>
            <a:r>
              <a:rPr lang="en-US" b="0" dirty="0" smtClean="0">
                <a:solidFill>
                  <a:schemeClr val="tx1"/>
                </a:solidFill>
              </a:rPr>
              <a:t>The</a:t>
            </a:r>
            <a:r>
              <a:rPr lang="en-US" b="0" baseline="0" dirty="0" smtClean="0">
                <a:solidFill>
                  <a:schemeClr val="tx1"/>
                </a:solidFill>
              </a:rPr>
              <a:t> layer called “topsoil” is where most of the organic matter is located. The upper part of the top soil has a thin layer of fresher organic matter that is decomposing or breaking down.  This picture shows three different layers of subsoil. The upper subsoil will have more organic matter. As we go deeper, the subsoil contains more minerals because it is closer to the bedrock from which it is formed.</a:t>
            </a:r>
            <a:endParaRPr lang="en-US" b="1" dirty="0" smtClean="0">
              <a:solidFill>
                <a:schemeClr val="tx1"/>
              </a:solidFill>
            </a:endParaRPr>
          </a:p>
          <a:p>
            <a:endParaRPr lang="en-US" dirty="0" smtClean="0">
              <a:solidFill>
                <a:schemeClr val="tx1"/>
              </a:solidFill>
            </a:endParaRPr>
          </a:p>
          <a:p>
            <a:r>
              <a:rPr lang="en-US" dirty="0" smtClean="0">
                <a:solidFill>
                  <a:schemeClr val="tx1"/>
                </a:solidFill>
              </a:rPr>
              <a:t>Soil is like the Earth’s skin. Just as we can’t live without our skin, we can’t live without soil. Why? Because soil performs many functions that are fundamental for life.</a:t>
            </a:r>
          </a:p>
          <a:p>
            <a:endParaRPr lang="en-US" dirty="0" smtClean="0">
              <a:solidFill>
                <a:schemeClr val="tx1"/>
              </a:solidFill>
            </a:endParaRPr>
          </a:p>
          <a:p>
            <a:r>
              <a:rPr lang="en-US" b="1" dirty="0" smtClean="0">
                <a:solidFill>
                  <a:schemeClr val="tx1"/>
                </a:solidFill>
              </a:rPr>
              <a:t>Before</a:t>
            </a:r>
            <a:r>
              <a:rPr lang="en-US" b="1" baseline="0" dirty="0" smtClean="0">
                <a:solidFill>
                  <a:schemeClr val="tx1"/>
                </a:solidFill>
              </a:rPr>
              <a:t> moving to the next slide</a:t>
            </a:r>
            <a:r>
              <a:rPr lang="en-US" baseline="0" dirty="0" smtClean="0">
                <a:solidFill>
                  <a:schemeClr val="tx1"/>
                </a:solidFill>
              </a:rPr>
              <a:t>, ask the students “</a:t>
            </a:r>
            <a:r>
              <a:rPr lang="en-US" dirty="0" smtClean="0">
                <a:solidFill>
                  <a:schemeClr val="tx1"/>
                </a:solidFill>
              </a:rPr>
              <a:t>What are some of the functions of soil that make it so important for life on Earth?” and wait for their answers.</a:t>
            </a:r>
          </a:p>
          <a:p>
            <a:endParaRPr lang="en-US" dirty="0" smtClean="0"/>
          </a:p>
          <a:p>
            <a:r>
              <a:rPr lang="en-US" dirty="0" smtClean="0"/>
              <a:t>The above discussion is based on information from the following resources:</a:t>
            </a:r>
          </a:p>
          <a:p>
            <a:r>
              <a:rPr lang="en-US" dirty="0" err="1"/>
              <a:t>SoilScienceInfo.Net</a:t>
            </a:r>
            <a:r>
              <a:rPr lang="en-US" dirty="0"/>
              <a:t> </a:t>
            </a:r>
            <a:r>
              <a:rPr lang="en-US" u="sng" dirty="0">
                <a:hlinkClick r:id="rId3"/>
              </a:rPr>
              <a:t>http://soilscience.info/index.php</a:t>
            </a:r>
            <a:endParaRPr lang="en-US" dirty="0"/>
          </a:p>
          <a:p>
            <a:r>
              <a:rPr lang="en-US" dirty="0"/>
              <a:t>Soil Science Society of America </a:t>
            </a:r>
            <a:r>
              <a:rPr lang="en-US" u="sng" dirty="0">
                <a:hlinkClick r:id="rId4"/>
              </a:rPr>
              <a:t>https://www.soils.org/</a:t>
            </a:r>
            <a:endParaRPr lang="en-US" dirty="0"/>
          </a:p>
          <a:p>
            <a:r>
              <a:rPr lang="en-US" dirty="0"/>
              <a:t>USDA Natural Resources Conservation Service: </a:t>
            </a:r>
            <a:r>
              <a:rPr lang="en-US" u="sng" dirty="0">
                <a:hlinkClick r:id="rId5"/>
              </a:rPr>
              <a:t>http://www.soils.usda.gov/sqi/concepts/soil_biology/biology.html</a:t>
            </a: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3</a:t>
            </a:fld>
            <a:endParaRPr lang="en-US"/>
          </a:p>
        </p:txBody>
      </p:sp>
    </p:spTree>
    <p:extLst>
      <p:ext uri="{BB962C8B-B14F-4D97-AF65-F5344CB8AC3E}">
        <p14:creationId xmlns:p14="http://schemas.microsoft.com/office/powerpoint/2010/main" val="345583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 We heart soils!</a:t>
            </a:r>
          </a:p>
          <a:p>
            <a:endParaRPr lang="en-US" dirty="0" smtClean="0"/>
          </a:p>
          <a:p>
            <a:r>
              <a:rPr lang="en-US" dirty="0" smtClean="0"/>
              <a:t>What are some of the functions of soil that make it so important for life on Earth?</a:t>
            </a:r>
          </a:p>
          <a:p>
            <a:r>
              <a:rPr lang="en-US" dirty="0" smtClean="0"/>
              <a:t>1) Soils provide nutrients and a place for plants to grow and most of our food comes directly or indirectly from plants </a:t>
            </a:r>
          </a:p>
          <a:p>
            <a:r>
              <a:rPr lang="en-US" sz="1100" dirty="0" smtClean="0"/>
              <a:t>2) Soils provide the habitat for soil organisms--mostly microscopic creatures that account for most of the life on Earth.</a:t>
            </a:r>
            <a:r>
              <a:rPr lang="en-US" sz="1100" baseline="0" dirty="0" smtClean="0"/>
              <a:t>  </a:t>
            </a:r>
            <a:r>
              <a:rPr lang="en-US" sz="1100" dirty="0" smtClean="0"/>
              <a:t>Soils are so full of life</a:t>
            </a:r>
            <a:r>
              <a:rPr lang="en-US" sz="1100" baseline="0" dirty="0" smtClean="0"/>
              <a:t> that the soil itself seems to be </a:t>
            </a:r>
            <a:r>
              <a:rPr lang="en-US" sz="1100" dirty="0" smtClean="0"/>
              <a:t>alive. </a:t>
            </a:r>
          </a:p>
          <a:p>
            <a:r>
              <a:rPr lang="en-US" sz="1100" dirty="0" smtClean="0"/>
              <a:t>3) The microorganisms in soils help process and recycle nutrients, including carbon, so that living things can use them over and over again. The dead plants and animals are recycled into nutrients.</a:t>
            </a:r>
          </a:p>
          <a:p>
            <a:r>
              <a:rPr lang="en-US" sz="1100" dirty="0" smtClean="0"/>
              <a:t>4) Soils can filter and purify the water we drink and use every day. Microorganisms can use some of the chemicals present</a:t>
            </a:r>
            <a:r>
              <a:rPr lang="en-US" sz="1100" baseline="0" dirty="0" smtClean="0"/>
              <a:t> in our waters </a:t>
            </a:r>
            <a:r>
              <a:rPr lang="en-US" sz="1100" dirty="0" smtClean="0"/>
              <a:t>as food by breaking them down (biodegradation).</a:t>
            </a:r>
          </a:p>
          <a:p>
            <a:r>
              <a:rPr lang="en-US" sz="1100" dirty="0" smtClean="0"/>
              <a:t>5) Soils modify the atmosphere by emitting and absorbing dust and many gases, including carbon dioxide, methane and water vapor.</a:t>
            </a:r>
          </a:p>
          <a:p>
            <a:r>
              <a:rPr lang="en-US" sz="1100" dirty="0" smtClean="0"/>
              <a:t>6) Our houses, buildings, cities are built on top of soil and made of materials that came directly or indirectly from soil.</a:t>
            </a:r>
          </a:p>
          <a:p>
            <a:endParaRPr lang="en-US" sz="1100" dirty="0" smtClean="0"/>
          </a:p>
          <a:p>
            <a:r>
              <a:rPr lang="en-US" sz="1100" dirty="0" smtClean="0"/>
              <a:t>The discussion above is based on information from the following resources:</a:t>
            </a:r>
          </a:p>
          <a:p>
            <a:r>
              <a:rPr lang="en-US" sz="1100" dirty="0" err="1" smtClean="0"/>
              <a:t>SoilScience.Info</a:t>
            </a:r>
            <a:r>
              <a:rPr lang="en-US" sz="1100" dirty="0" smtClean="0"/>
              <a:t> </a:t>
            </a:r>
            <a:r>
              <a:rPr lang="en-US" sz="1100" u="sng" dirty="0" smtClean="0"/>
              <a:t>http://soilscience.info/</a:t>
            </a:r>
            <a:endParaRPr lang="en-US" sz="1100" dirty="0"/>
          </a:p>
          <a:p>
            <a:r>
              <a:rPr lang="en-US" sz="1100" dirty="0"/>
              <a:t>Soil Science Society of America </a:t>
            </a:r>
            <a:r>
              <a:rPr lang="en-US" sz="1100" u="sng" dirty="0">
                <a:hlinkClick r:id="rId3"/>
              </a:rPr>
              <a:t>https://www.soils.org/</a:t>
            </a:r>
            <a:endParaRPr lang="en-US" sz="1100" dirty="0"/>
          </a:p>
          <a:p>
            <a:r>
              <a:rPr lang="en-US" sz="1100" dirty="0"/>
              <a:t>USDA Natural Resources Conservation </a:t>
            </a:r>
            <a:r>
              <a:rPr lang="en-US" sz="1100" dirty="0" smtClean="0"/>
              <a:t>Service: </a:t>
            </a:r>
            <a:r>
              <a:rPr lang="en-US" sz="1100" u="sng" dirty="0" smtClean="0">
                <a:hlinkClick r:id="rId4"/>
              </a:rPr>
              <a:t>http</a:t>
            </a:r>
            <a:r>
              <a:rPr lang="en-US" sz="1100" u="sng" dirty="0">
                <a:hlinkClick r:id="rId4"/>
              </a:rPr>
              <a:t>://www.soils.usda.gov/sqi/concepts/soil_biology/biology.html</a:t>
            </a:r>
            <a:endParaRPr lang="en-US" sz="1100" dirty="0"/>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4</a:t>
            </a:fld>
            <a:endParaRPr lang="en-US"/>
          </a:p>
        </p:txBody>
      </p:sp>
    </p:spTree>
    <p:extLst>
      <p:ext uri="{BB962C8B-B14F-4D97-AF65-F5344CB8AC3E}">
        <p14:creationId xmlns:p14="http://schemas.microsoft.com/office/powerpoint/2010/main" val="374784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5: Humus to Hummus</a:t>
            </a:r>
          </a:p>
          <a:p>
            <a:endParaRPr lang="en-US" b="1" dirty="0" smtClean="0"/>
          </a:p>
          <a:p>
            <a:r>
              <a:rPr lang="en-US" b="0" dirty="0" smtClean="0"/>
              <a:t>Who likes to eat hummus? The hummus that we eat is spelled with two m’s.  Humus</a:t>
            </a:r>
            <a:r>
              <a:rPr lang="en-US" b="0" baseline="0" dirty="0" smtClean="0"/>
              <a:t> with one “m” is what soil scientists call the portion of the organic matter in the soil that is already decomposed. Humus is formed when the organic matter decomposes.  When you go to a forest or your yard and lift a layer of leaves that have been there for a while, sometimes you will find a layer of dark, spongy material that looks like soil and smells earthy.  This is humus. </a:t>
            </a:r>
          </a:p>
          <a:p>
            <a:endParaRPr lang="en-US" b="0" baseline="0" dirty="0" smtClean="0"/>
          </a:p>
        </p:txBody>
      </p:sp>
      <p:sp>
        <p:nvSpPr>
          <p:cNvPr id="4" name="Slide Number Placeholder 3"/>
          <p:cNvSpPr>
            <a:spLocks noGrp="1"/>
          </p:cNvSpPr>
          <p:nvPr>
            <p:ph type="sldNum" sz="quarter" idx="10"/>
          </p:nvPr>
        </p:nvSpPr>
        <p:spPr/>
        <p:txBody>
          <a:bodyPr/>
          <a:lstStyle/>
          <a:p>
            <a:fld id="{7D22776D-6BB9-4789-ABD8-09A75710773A}" type="slidenum">
              <a:rPr lang="en-US" smtClean="0"/>
              <a:t>5</a:t>
            </a:fld>
            <a:endParaRPr lang="en-US"/>
          </a:p>
        </p:txBody>
      </p:sp>
    </p:spTree>
    <p:extLst>
      <p:ext uri="{BB962C8B-B14F-4D97-AF65-F5344CB8AC3E}">
        <p14:creationId xmlns:p14="http://schemas.microsoft.com/office/powerpoint/2010/main" val="294014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 What is Compost?</a:t>
            </a:r>
          </a:p>
          <a:p>
            <a:endParaRPr lang="en-US" dirty="0" smtClean="0"/>
          </a:p>
          <a:p>
            <a:pPr defTabSz="931774">
              <a:defRPr/>
            </a:pPr>
            <a:r>
              <a:rPr lang="en-US" dirty="0"/>
              <a:t>Compost is the product of biological degradation of organic waste materials. </a:t>
            </a:r>
            <a:r>
              <a:rPr lang="en-US" dirty="0" smtClean="0"/>
              <a:t>It is the </a:t>
            </a:r>
            <a:r>
              <a:rPr lang="en-US" dirty="0"/>
              <a:t>same as humus, but made by us through the composting process. By composting our organic wastes, we can help nature make the humus </a:t>
            </a:r>
            <a:r>
              <a:rPr lang="en-US" dirty="0" smtClean="0"/>
              <a:t>it </a:t>
            </a:r>
            <a:r>
              <a:rPr lang="en-US" dirty="0"/>
              <a:t>needs for </a:t>
            </a:r>
            <a:r>
              <a:rPr lang="en-US" dirty="0" smtClean="0"/>
              <a:t>soils</a:t>
            </a:r>
            <a:r>
              <a:rPr lang="en-US" dirty="0"/>
              <a:t>. We can manage composting so the biodegradation happens faster than </a:t>
            </a:r>
            <a:r>
              <a:rPr lang="en-US" dirty="0" smtClean="0"/>
              <a:t>it </a:t>
            </a:r>
            <a:r>
              <a:rPr lang="en-US" dirty="0"/>
              <a:t>would happen in nature.</a:t>
            </a:r>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6</a:t>
            </a:fld>
            <a:endParaRPr lang="en-US"/>
          </a:p>
        </p:txBody>
      </p:sp>
    </p:spTree>
    <p:extLst>
      <p:ext uri="{BB962C8B-B14F-4D97-AF65-F5344CB8AC3E}">
        <p14:creationId xmlns:p14="http://schemas.microsoft.com/office/powerpoint/2010/main" val="160664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7: The Composting</a:t>
            </a:r>
            <a:r>
              <a:rPr lang="en-US" baseline="0" dirty="0" smtClean="0"/>
              <a:t> Not-so-Secret Recipe</a:t>
            </a:r>
          </a:p>
          <a:p>
            <a:endParaRPr lang="en-US" baseline="0" dirty="0" smtClean="0"/>
          </a:p>
          <a:p>
            <a:r>
              <a:rPr lang="en-US" dirty="0" smtClean="0"/>
              <a:t>There are four basic things we need for composting.  The first is</a:t>
            </a:r>
            <a:r>
              <a:rPr lang="en-US" baseline="0" dirty="0" smtClean="0"/>
              <a:t> </a:t>
            </a:r>
            <a:r>
              <a:rPr lang="en-US" dirty="0" smtClean="0"/>
              <a:t>organic wastes, which are</a:t>
            </a:r>
            <a:r>
              <a:rPr lang="en-US" baseline="0" dirty="0" smtClean="0"/>
              <a:t> </a:t>
            </a:r>
            <a:r>
              <a:rPr lang="en-US" dirty="0" smtClean="0"/>
              <a:t>the food for the decomposers. Then we need</a:t>
            </a:r>
            <a:r>
              <a:rPr lang="en-US" baseline="0" dirty="0" smtClean="0"/>
              <a:t> decomposer organisms.  We also need water and air.   We will discuss this in more detail in the next few slides. </a:t>
            </a:r>
            <a:r>
              <a:rPr lang="en-US" dirty="0" smtClean="0"/>
              <a:t>The</a:t>
            </a:r>
            <a:r>
              <a:rPr lang="en-US" baseline="0" dirty="0" smtClean="0"/>
              <a:t> great thing about composting is that we can control the process.</a:t>
            </a:r>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7</a:t>
            </a:fld>
            <a:endParaRPr lang="en-US"/>
          </a:p>
        </p:txBody>
      </p:sp>
    </p:spTree>
    <p:extLst>
      <p:ext uri="{BB962C8B-B14F-4D97-AF65-F5344CB8AC3E}">
        <p14:creationId xmlns:p14="http://schemas.microsoft.com/office/powerpoint/2010/main" val="26498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8: A Balanced Diet</a:t>
            </a:r>
          </a:p>
          <a:p>
            <a:endParaRPr lang="en-US" dirty="0" smtClean="0"/>
          </a:p>
          <a:p>
            <a:pPr defTabSz="931774">
              <a:defRPr/>
            </a:pPr>
            <a:r>
              <a:rPr lang="en-US" dirty="0"/>
              <a:t>Organic matter, such as leaves, grass clippings, garden plants, kitchen scraps and shredded paper make excellent compost materials. Leaves, woody branches and paper have a high carbon content, which microorganisms need for energy. Grass clippings and vegetables are higher in nitrogen, needed to make the enzymes used in decomposition and other </a:t>
            </a:r>
            <a:r>
              <a:rPr lang="en-US" dirty="0" smtClean="0"/>
              <a:t>processes.</a:t>
            </a:r>
            <a:r>
              <a:rPr lang="en-US" baseline="0" dirty="0" smtClean="0"/>
              <a:t> In other words, c</a:t>
            </a:r>
            <a:r>
              <a:rPr lang="en-US" dirty="0" smtClean="0"/>
              <a:t>arbon rich materials are </a:t>
            </a:r>
            <a:r>
              <a:rPr lang="en-US" dirty="0"/>
              <a:t>the food and </a:t>
            </a:r>
            <a:r>
              <a:rPr lang="en-US" dirty="0" smtClean="0"/>
              <a:t>nitrogen</a:t>
            </a:r>
            <a:r>
              <a:rPr lang="en-US" baseline="0" dirty="0" smtClean="0"/>
              <a:t> rich materials</a:t>
            </a:r>
            <a:r>
              <a:rPr lang="en-US" dirty="0" smtClean="0"/>
              <a:t> are </a:t>
            </a:r>
            <a:r>
              <a:rPr lang="en-US" dirty="0"/>
              <a:t>the vitamins. Achieving an optimum balance of carbon to nitrogen (C:N ratio) is important for effective composting.  The optimum ratio is between 25 </a:t>
            </a:r>
            <a:r>
              <a:rPr lang="en-US" dirty="0" smtClean="0"/>
              <a:t>and </a:t>
            </a:r>
            <a:r>
              <a:rPr lang="en-US" dirty="0"/>
              <a:t>30 carbon </a:t>
            </a:r>
            <a:r>
              <a:rPr lang="en-US" dirty="0" smtClean="0"/>
              <a:t>atoms </a:t>
            </a:r>
            <a:r>
              <a:rPr lang="en-US" dirty="0"/>
              <a:t>for each nitrogen atom.  This is clearly </a:t>
            </a:r>
            <a:r>
              <a:rPr lang="en-US" dirty="0" smtClean="0"/>
              <a:t>not</a:t>
            </a:r>
            <a:r>
              <a:rPr lang="en-US" baseline="0" dirty="0" smtClean="0"/>
              <a:t> </a:t>
            </a:r>
            <a:r>
              <a:rPr lang="en-US" dirty="0" smtClean="0"/>
              <a:t>a</a:t>
            </a:r>
            <a:r>
              <a:rPr lang="en-US" baseline="0" dirty="0" smtClean="0"/>
              <a:t> practical form of </a:t>
            </a:r>
            <a:r>
              <a:rPr lang="en-US" dirty="0" smtClean="0"/>
              <a:t>measurement</a:t>
            </a:r>
            <a:r>
              <a:rPr lang="en-US" baseline="0" dirty="0" smtClean="0"/>
              <a:t> </a:t>
            </a:r>
            <a:r>
              <a:rPr lang="en-US" dirty="0" smtClean="0"/>
              <a:t>outside </a:t>
            </a:r>
            <a:r>
              <a:rPr lang="en-US" dirty="0"/>
              <a:t>a very specialized </a:t>
            </a:r>
            <a:r>
              <a:rPr lang="en-US" dirty="0" smtClean="0"/>
              <a:t>laboratory.</a:t>
            </a:r>
            <a:r>
              <a:rPr lang="en-US" baseline="0" dirty="0" smtClean="0"/>
              <a:t>  Therefore, </a:t>
            </a:r>
            <a:r>
              <a:rPr lang="en-US" dirty="0" smtClean="0"/>
              <a:t>we </a:t>
            </a:r>
            <a:r>
              <a:rPr lang="en-US" dirty="0"/>
              <a:t>use a conversion of about </a:t>
            </a:r>
            <a:r>
              <a:rPr lang="en-US" dirty="0" smtClean="0"/>
              <a:t>five </a:t>
            </a:r>
            <a:r>
              <a:rPr lang="en-US" dirty="0"/>
              <a:t>parts carbon to </a:t>
            </a:r>
            <a:r>
              <a:rPr lang="en-US" dirty="0" smtClean="0"/>
              <a:t>one </a:t>
            </a:r>
            <a:r>
              <a:rPr lang="en-US" dirty="0"/>
              <a:t>part </a:t>
            </a:r>
            <a:r>
              <a:rPr lang="en-US" dirty="0" smtClean="0"/>
              <a:t>nitrogen or five </a:t>
            </a:r>
            <a:r>
              <a:rPr lang="en-US" dirty="0"/>
              <a:t>buckets of browns to one bucket of greens.</a:t>
            </a:r>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8</a:t>
            </a:fld>
            <a:endParaRPr lang="en-US"/>
          </a:p>
        </p:txBody>
      </p:sp>
    </p:spTree>
    <p:extLst>
      <p:ext uri="{BB962C8B-B14F-4D97-AF65-F5344CB8AC3E}">
        <p14:creationId xmlns:p14="http://schemas.microsoft.com/office/powerpoint/2010/main" val="248773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 Decomposers</a:t>
            </a:r>
          </a:p>
          <a:p>
            <a:endParaRPr lang="en-US" dirty="0" smtClean="0"/>
          </a:p>
          <a:p>
            <a:pPr defTabSz="931774">
              <a:defRPr/>
            </a:pPr>
            <a:r>
              <a:rPr lang="en-US" dirty="0"/>
              <a:t>There are many decomposers in a composting pile. Soil organisms, such as bacteria, fungi and </a:t>
            </a:r>
            <a:r>
              <a:rPr lang="en-US" dirty="0" smtClean="0"/>
              <a:t>others, are </a:t>
            </a:r>
            <a:r>
              <a:rPr lang="en-US" dirty="0"/>
              <a:t>largely responsible for starting the composting process. Since these organisms naturally occur in soil and vegetable matter, their presence is guaranteed. </a:t>
            </a:r>
            <a:r>
              <a:rPr lang="en-US" dirty="0" smtClean="0"/>
              <a:t>But you </a:t>
            </a:r>
            <a:r>
              <a:rPr lang="en-US" dirty="0"/>
              <a:t>can always add a couple shovelfuls of compost or soil </a:t>
            </a:r>
            <a:r>
              <a:rPr lang="en-US" dirty="0" smtClean="0"/>
              <a:t>to provide </a:t>
            </a:r>
            <a:r>
              <a:rPr lang="en-US" dirty="0"/>
              <a:t>“</a:t>
            </a:r>
            <a:r>
              <a:rPr lang="en-US" dirty="0" smtClean="0"/>
              <a:t>starter”</a:t>
            </a:r>
            <a:r>
              <a:rPr lang="en-US" baseline="0" dirty="0" smtClean="0"/>
              <a:t> </a:t>
            </a:r>
            <a:r>
              <a:rPr lang="en-US" dirty="0" smtClean="0"/>
              <a:t>decomposers for</a:t>
            </a:r>
            <a:r>
              <a:rPr lang="en-US" baseline="0" dirty="0" smtClean="0"/>
              <a:t> your pile</a:t>
            </a:r>
            <a:r>
              <a:rPr lang="en-US" dirty="0" smtClean="0"/>
              <a:t>.</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7D22776D-6BB9-4789-ABD8-09A75710773A}" type="slidenum">
              <a:rPr lang="en-US" smtClean="0"/>
              <a:t>9</a:t>
            </a:fld>
            <a:endParaRPr lang="en-US"/>
          </a:p>
        </p:txBody>
      </p:sp>
    </p:spTree>
    <p:extLst>
      <p:ext uri="{BB962C8B-B14F-4D97-AF65-F5344CB8AC3E}">
        <p14:creationId xmlns:p14="http://schemas.microsoft.com/office/powerpoint/2010/main" val="313682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lgn="l">
              <a:defRPr baseline="0">
                <a:solidFill>
                  <a:schemeClr val="bg2">
                    <a:lumMod val="1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A27B150-AB5C-45A4-ADDA-677C27195444}"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376EB-AE77-4432-90F3-9982EE2696CA}" type="slidenum">
              <a:rPr lang="en-US" smtClean="0"/>
              <a:t>‹#›</a:t>
            </a:fld>
            <a:endParaRPr lang="en-US"/>
          </a:p>
        </p:txBody>
      </p:sp>
      <p:sp>
        <p:nvSpPr>
          <p:cNvPr id="11" name="Rectangle 10"/>
          <p:cNvSpPr/>
          <p:nvPr userDrawn="1"/>
        </p:nvSpPr>
        <p:spPr>
          <a:xfrm>
            <a:off x="487680" y="1021080"/>
            <a:ext cx="8229600" cy="45720"/>
          </a:xfrm>
          <a:prstGeom prst="rect">
            <a:avLst/>
          </a:prstGeom>
          <a:gradFill flip="none" rotWithShape="1">
            <a:gsLst>
              <a:gs pos="0">
                <a:srgbClr val="C00000">
                  <a:alpha val="74000"/>
                </a:srgbClr>
              </a:gs>
              <a:gs pos="82000">
                <a:srgbClr val="FF9900"/>
              </a:gs>
              <a:gs pos="98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6913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B150-AB5C-45A4-ADDA-677C27195444}" type="datetimeFigureOut">
              <a:rPr lang="en-US" smtClean="0"/>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376EB-AE77-4432-90F3-9982EE2696CA}" type="slidenum">
              <a:rPr lang="en-US" smtClean="0"/>
              <a:t>‹#›</a:t>
            </a:fld>
            <a:endParaRPr lang="en-US"/>
          </a:p>
        </p:txBody>
      </p:sp>
      <p:grpSp>
        <p:nvGrpSpPr>
          <p:cNvPr id="5" name="Group 4"/>
          <p:cNvGrpSpPr/>
          <p:nvPr userDrawn="1"/>
        </p:nvGrpSpPr>
        <p:grpSpPr>
          <a:xfrm>
            <a:off x="457200" y="5450168"/>
            <a:ext cx="8275320" cy="1255432"/>
            <a:chOff x="457200" y="5450168"/>
            <a:chExt cx="8275320" cy="1255432"/>
          </a:xfrm>
        </p:grpSpPr>
        <p:sp>
          <p:nvSpPr>
            <p:cNvPr id="6" name="Rectangle 5"/>
            <p:cNvSpPr/>
            <p:nvPr userDrawn="1"/>
          </p:nvSpPr>
          <p:spPr>
            <a:xfrm>
              <a:off x="8458200" y="6126480"/>
              <a:ext cx="274320" cy="27432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57200" y="6126480"/>
              <a:ext cx="7315200" cy="274320"/>
            </a:xfrm>
            <a:prstGeom prst="rect">
              <a:avLst/>
            </a:prstGeom>
            <a:gradFill flip="none" rotWithShape="1">
              <a:gsLst>
                <a:gs pos="0">
                  <a:srgbClr val="C00000">
                    <a:alpha val="75000"/>
                  </a:srgbClr>
                </a:gs>
                <a:gs pos="82000">
                  <a:srgbClr val="FF9900"/>
                </a:gs>
                <a:gs pos="98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606" y="5450168"/>
              <a:ext cx="1214194" cy="1255432"/>
            </a:xfrm>
            <a:prstGeom prst="rect">
              <a:avLst/>
            </a:prstGeom>
          </p:spPr>
        </p:pic>
      </p:grpSp>
    </p:spTree>
    <p:extLst>
      <p:ext uri="{BB962C8B-B14F-4D97-AF65-F5344CB8AC3E}">
        <p14:creationId xmlns:p14="http://schemas.microsoft.com/office/powerpoint/2010/main" val="31060628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B150-AB5C-45A4-ADDA-677C27195444}"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376EB-AE77-4432-90F3-9982EE2696CA}" type="slidenum">
              <a:rPr lang="en-US" smtClean="0"/>
              <a:t>‹#›</a:t>
            </a:fld>
            <a:endParaRPr lang="en-US"/>
          </a:p>
        </p:txBody>
      </p:sp>
    </p:spTree>
    <p:extLst>
      <p:ext uri="{BB962C8B-B14F-4D97-AF65-F5344CB8AC3E}">
        <p14:creationId xmlns:p14="http://schemas.microsoft.com/office/powerpoint/2010/main" val="112614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B150-AB5C-45A4-ADDA-677C27195444}"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376EB-AE77-4432-90F3-9982EE2696CA}" type="slidenum">
              <a:rPr lang="en-US" smtClean="0"/>
              <a:t>‹#›</a:t>
            </a:fld>
            <a:endParaRPr lang="en-US"/>
          </a:p>
        </p:txBody>
      </p:sp>
    </p:spTree>
    <p:extLst>
      <p:ext uri="{BB962C8B-B14F-4D97-AF65-F5344CB8AC3E}">
        <p14:creationId xmlns:p14="http://schemas.microsoft.com/office/powerpoint/2010/main" val="2762576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B150-AB5C-45A4-ADDA-677C27195444}"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376EB-AE77-4432-90F3-9982EE2696CA}" type="slidenum">
              <a:rPr lang="en-US" smtClean="0"/>
              <a:t>‹#›</a:t>
            </a:fld>
            <a:endParaRPr lang="en-US"/>
          </a:p>
        </p:txBody>
      </p:sp>
    </p:spTree>
    <p:extLst>
      <p:ext uri="{BB962C8B-B14F-4D97-AF65-F5344CB8AC3E}">
        <p14:creationId xmlns:p14="http://schemas.microsoft.com/office/powerpoint/2010/main" val="215496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B150-AB5C-45A4-ADDA-677C27195444}"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376EB-AE77-4432-90F3-9982EE2696CA}" type="slidenum">
              <a:rPr lang="en-US" smtClean="0"/>
              <a:t>‹#›</a:t>
            </a:fld>
            <a:endParaRPr lang="en-US"/>
          </a:p>
        </p:txBody>
      </p:sp>
    </p:spTree>
    <p:extLst>
      <p:ext uri="{BB962C8B-B14F-4D97-AF65-F5344CB8AC3E}">
        <p14:creationId xmlns:p14="http://schemas.microsoft.com/office/powerpoint/2010/main" val="29683579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06575"/>
            <a:ext cx="7315200" cy="1470025"/>
          </a:xfrm>
        </p:spPr>
        <p:txBody>
          <a:bodyPr>
            <a:noAutofit/>
          </a:bodyPr>
          <a:lstStyle>
            <a:lvl1pPr algn="l">
              <a:defRPr sz="6000" baseline="0">
                <a:solidFill>
                  <a:schemeClr val="bg2">
                    <a:lumMod val="1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886200"/>
            <a:ext cx="6400800" cy="1752600"/>
          </a:xfrm>
        </p:spPr>
        <p:txBody>
          <a:bodyPr/>
          <a:lstStyle>
            <a:lvl1pPr marL="0" indent="0" algn="l">
              <a:buNone/>
              <a:defRPr baseline="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27B150-AB5C-45A4-ADDA-677C27195444}"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376EB-AE77-4432-90F3-9982EE2696CA}" type="slidenum">
              <a:rPr lang="en-US" smtClean="0"/>
              <a:t>‹#›</a:t>
            </a:fld>
            <a:endParaRPr lang="en-US" dirty="0"/>
          </a:p>
        </p:txBody>
      </p:sp>
      <p:sp>
        <p:nvSpPr>
          <p:cNvPr id="9" name="Rectangle 8"/>
          <p:cNvSpPr/>
          <p:nvPr userDrawn="1"/>
        </p:nvSpPr>
        <p:spPr>
          <a:xfrm>
            <a:off x="457200" y="3291840"/>
            <a:ext cx="7315200" cy="91440"/>
          </a:xfrm>
          <a:prstGeom prst="rect">
            <a:avLst/>
          </a:prstGeom>
          <a:gradFill flip="none" rotWithShape="1">
            <a:gsLst>
              <a:gs pos="0">
                <a:srgbClr val="C00000">
                  <a:alpha val="74000"/>
                </a:srgbClr>
              </a:gs>
              <a:gs pos="82000">
                <a:srgbClr val="FF9900"/>
              </a:gs>
              <a:gs pos="98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457200" y="5450168"/>
            <a:ext cx="8275320" cy="1255432"/>
            <a:chOff x="457200" y="5450168"/>
            <a:chExt cx="8275320" cy="1255432"/>
          </a:xfrm>
        </p:grpSpPr>
        <p:sp>
          <p:nvSpPr>
            <p:cNvPr id="11" name="Rectangle 10"/>
            <p:cNvSpPr/>
            <p:nvPr userDrawn="1"/>
          </p:nvSpPr>
          <p:spPr>
            <a:xfrm>
              <a:off x="8458200" y="6126480"/>
              <a:ext cx="274320" cy="27432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57200" y="6126480"/>
              <a:ext cx="7315200" cy="274320"/>
            </a:xfrm>
            <a:prstGeom prst="rect">
              <a:avLst/>
            </a:prstGeom>
            <a:gradFill flip="none" rotWithShape="1">
              <a:gsLst>
                <a:gs pos="0">
                  <a:srgbClr val="C00000">
                    <a:alpha val="75000"/>
                  </a:srgbClr>
                </a:gs>
                <a:gs pos="82000">
                  <a:srgbClr val="FF9900"/>
                </a:gs>
                <a:gs pos="98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606" y="5450168"/>
              <a:ext cx="1214194" cy="1255432"/>
            </a:xfrm>
            <a:prstGeom prst="rect">
              <a:avLst/>
            </a:prstGeom>
          </p:spPr>
        </p:pic>
      </p:grpSp>
    </p:spTree>
    <p:extLst>
      <p:ext uri="{BB962C8B-B14F-4D97-AF65-F5344CB8AC3E}">
        <p14:creationId xmlns:p14="http://schemas.microsoft.com/office/powerpoint/2010/main" val="1213089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lgn="l">
              <a:defRPr baseline="0">
                <a:solidFill>
                  <a:schemeClr val="bg2">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baseline="0">
                <a:solidFill>
                  <a:schemeClr val="bg2">
                    <a:lumMod val="25000"/>
                  </a:schemeClr>
                </a:solidFill>
              </a:defRPr>
            </a:lvl1pPr>
            <a:lvl2pPr>
              <a:defRPr baseline="0">
                <a:solidFill>
                  <a:schemeClr val="bg2">
                    <a:lumMod val="25000"/>
                  </a:schemeClr>
                </a:solidFill>
              </a:defRPr>
            </a:lvl2pPr>
            <a:lvl3pPr>
              <a:defRPr baseline="0">
                <a:solidFill>
                  <a:schemeClr val="bg2">
                    <a:lumMod val="25000"/>
                  </a:schemeClr>
                </a:solidFill>
              </a:defRPr>
            </a:lvl3pPr>
            <a:lvl4pPr>
              <a:defRPr baseline="0">
                <a:solidFill>
                  <a:schemeClr val="bg2">
                    <a:lumMod val="25000"/>
                  </a:schemeClr>
                </a:solidFill>
              </a:defRPr>
            </a:lvl4pPr>
            <a:lvl5pPr>
              <a:defRPr baseline="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A27B150-AB5C-45A4-ADDA-677C27195444}"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376EB-AE77-4432-90F3-9982EE2696CA}" type="slidenum">
              <a:rPr lang="en-US" smtClean="0"/>
              <a:t>‹#›</a:t>
            </a:fld>
            <a:endParaRPr lang="en-US"/>
          </a:p>
        </p:txBody>
      </p:sp>
      <p:sp>
        <p:nvSpPr>
          <p:cNvPr id="7" name="Rectangle 6"/>
          <p:cNvSpPr/>
          <p:nvPr userDrawn="1"/>
        </p:nvSpPr>
        <p:spPr>
          <a:xfrm>
            <a:off x="457200" y="6062207"/>
            <a:ext cx="7132320" cy="274320"/>
          </a:xfrm>
          <a:prstGeom prst="rect">
            <a:avLst/>
          </a:prstGeom>
          <a:gradFill flip="none" rotWithShape="1">
            <a:gsLst>
              <a:gs pos="0">
                <a:srgbClr val="C00000">
                  <a:alpha val="74000"/>
                </a:srgbClr>
              </a:gs>
              <a:gs pos="82000">
                <a:srgbClr val="FF9900"/>
              </a:gs>
              <a:gs pos="98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87680" y="990600"/>
            <a:ext cx="8229600" cy="45720"/>
          </a:xfrm>
          <a:prstGeom prst="rect">
            <a:avLst/>
          </a:prstGeom>
          <a:gradFill flip="none" rotWithShape="1">
            <a:gsLst>
              <a:gs pos="0">
                <a:srgbClr val="C00000">
                  <a:alpha val="74000"/>
                </a:srgbClr>
              </a:gs>
              <a:gs pos="82000">
                <a:srgbClr val="FF9900"/>
              </a:gs>
              <a:gs pos="98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800" y="5450168"/>
            <a:ext cx="1214194" cy="1255432"/>
          </a:xfrm>
          <a:prstGeom prst="rect">
            <a:avLst/>
          </a:prstGeom>
        </p:spPr>
      </p:pic>
    </p:spTree>
    <p:extLst>
      <p:ext uri="{BB962C8B-B14F-4D97-AF65-F5344CB8AC3E}">
        <p14:creationId xmlns:p14="http://schemas.microsoft.com/office/powerpoint/2010/main" val="34808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lgn="l">
              <a:defRPr baseline="0">
                <a:solidFill>
                  <a:schemeClr val="bg2">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lvl1pPr>
              <a:defRPr baseline="0">
                <a:solidFill>
                  <a:schemeClr val="bg2">
                    <a:lumMod val="25000"/>
                  </a:schemeClr>
                </a:solidFill>
              </a:defRPr>
            </a:lvl1pPr>
            <a:lvl2pPr>
              <a:defRPr baseline="0">
                <a:solidFill>
                  <a:schemeClr val="bg2">
                    <a:lumMod val="25000"/>
                  </a:schemeClr>
                </a:solidFill>
              </a:defRPr>
            </a:lvl2pPr>
            <a:lvl3pPr>
              <a:defRPr baseline="0">
                <a:solidFill>
                  <a:schemeClr val="bg2">
                    <a:lumMod val="25000"/>
                  </a:schemeClr>
                </a:solidFill>
              </a:defRPr>
            </a:lvl3pPr>
            <a:lvl4pPr>
              <a:defRPr baseline="0">
                <a:solidFill>
                  <a:schemeClr val="bg2">
                    <a:lumMod val="25000"/>
                  </a:schemeClr>
                </a:solidFill>
              </a:defRPr>
            </a:lvl4pPr>
            <a:lvl5pPr>
              <a:defRPr baseline="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A27B150-AB5C-45A4-ADDA-677C27195444}"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376EB-AE77-4432-90F3-9982EE2696CA}" type="slidenum">
              <a:rPr lang="en-US" smtClean="0"/>
              <a:t>‹#›</a:t>
            </a:fld>
            <a:endParaRPr lang="en-US"/>
          </a:p>
        </p:txBody>
      </p:sp>
      <p:sp>
        <p:nvSpPr>
          <p:cNvPr id="8" name="Rectangle 7"/>
          <p:cNvSpPr/>
          <p:nvPr userDrawn="1"/>
        </p:nvSpPr>
        <p:spPr>
          <a:xfrm>
            <a:off x="487680" y="1066800"/>
            <a:ext cx="8229600" cy="45720"/>
          </a:xfrm>
          <a:prstGeom prst="rect">
            <a:avLst/>
          </a:prstGeom>
          <a:gradFill flip="none" rotWithShape="1">
            <a:gsLst>
              <a:gs pos="0">
                <a:srgbClr val="C00000">
                  <a:alpha val="74000"/>
                </a:srgbClr>
              </a:gs>
              <a:gs pos="82000">
                <a:srgbClr val="FF9900"/>
              </a:gs>
              <a:gs pos="98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457200" y="5450168"/>
            <a:ext cx="8275320" cy="1255432"/>
            <a:chOff x="457200" y="5450168"/>
            <a:chExt cx="8275320" cy="1255432"/>
          </a:xfrm>
        </p:grpSpPr>
        <p:sp>
          <p:nvSpPr>
            <p:cNvPr id="10" name="Rectangle 9"/>
            <p:cNvSpPr/>
            <p:nvPr userDrawn="1"/>
          </p:nvSpPr>
          <p:spPr>
            <a:xfrm>
              <a:off x="8458200" y="6126480"/>
              <a:ext cx="274320" cy="27432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57200" y="6126480"/>
              <a:ext cx="7315200" cy="274320"/>
            </a:xfrm>
            <a:prstGeom prst="rect">
              <a:avLst/>
            </a:prstGeom>
            <a:gradFill flip="none" rotWithShape="1">
              <a:gsLst>
                <a:gs pos="0">
                  <a:srgbClr val="C00000">
                    <a:alpha val="75000"/>
                  </a:srgbClr>
                </a:gs>
                <a:gs pos="82000">
                  <a:srgbClr val="FF9900"/>
                </a:gs>
                <a:gs pos="98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606" y="5450168"/>
              <a:ext cx="1214194" cy="1255432"/>
            </a:xfrm>
            <a:prstGeom prst="rect">
              <a:avLst/>
            </a:prstGeom>
          </p:spPr>
        </p:pic>
      </p:grpSp>
    </p:spTree>
    <p:extLst>
      <p:ext uri="{BB962C8B-B14F-4D97-AF65-F5344CB8AC3E}">
        <p14:creationId xmlns:p14="http://schemas.microsoft.com/office/powerpoint/2010/main" val="16708433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B150-AB5C-45A4-ADDA-677C27195444}"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376EB-AE77-4432-90F3-9982EE2696CA}" type="slidenum">
              <a:rPr lang="en-US" smtClean="0"/>
              <a:t>‹#›</a:t>
            </a:fld>
            <a:endParaRPr lang="en-US"/>
          </a:p>
        </p:txBody>
      </p:sp>
    </p:spTree>
    <p:extLst>
      <p:ext uri="{BB962C8B-B14F-4D97-AF65-F5344CB8AC3E}">
        <p14:creationId xmlns:p14="http://schemas.microsoft.com/office/powerpoint/2010/main" val="7167244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lgn="l">
              <a:defRPr baseline="0">
                <a:solidFill>
                  <a:schemeClr val="bg2">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525963"/>
          </a:xfrm>
        </p:spPr>
        <p:txBody>
          <a:bodyPr/>
          <a:lstStyle>
            <a:lvl1pPr>
              <a:defRPr sz="2400" baseline="0">
                <a:solidFill>
                  <a:schemeClr val="bg2">
                    <a:lumMod val="25000"/>
                  </a:schemeClr>
                </a:solidFill>
              </a:defRPr>
            </a:lvl1pPr>
            <a:lvl2pPr>
              <a:defRPr sz="2000" baseline="0">
                <a:solidFill>
                  <a:schemeClr val="bg2">
                    <a:lumMod val="25000"/>
                  </a:schemeClr>
                </a:solidFill>
              </a:defRPr>
            </a:lvl2pPr>
            <a:lvl3pPr>
              <a:defRPr sz="1800" baseline="0">
                <a:solidFill>
                  <a:schemeClr val="bg2">
                    <a:lumMod val="25000"/>
                  </a:schemeClr>
                </a:solidFill>
              </a:defRPr>
            </a:lvl3pPr>
            <a:lvl4pPr>
              <a:defRPr sz="1600" baseline="0">
                <a:solidFill>
                  <a:schemeClr val="bg2">
                    <a:lumMod val="25000"/>
                  </a:schemeClr>
                </a:solidFill>
              </a:defRPr>
            </a:lvl4pPr>
            <a:lvl5pPr>
              <a:defRPr sz="1400" baseline="0">
                <a:solidFill>
                  <a:schemeClr val="bg2">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400" baseline="0">
                <a:solidFill>
                  <a:schemeClr val="bg2">
                    <a:lumMod val="25000"/>
                  </a:schemeClr>
                </a:solidFill>
              </a:defRPr>
            </a:lvl1pPr>
            <a:lvl2pPr>
              <a:defRPr sz="2000" baseline="0">
                <a:solidFill>
                  <a:schemeClr val="bg2">
                    <a:lumMod val="25000"/>
                  </a:schemeClr>
                </a:solidFill>
              </a:defRPr>
            </a:lvl2pPr>
            <a:lvl3pPr>
              <a:defRPr sz="1800" baseline="0">
                <a:solidFill>
                  <a:schemeClr val="bg2">
                    <a:lumMod val="25000"/>
                  </a:schemeClr>
                </a:solidFill>
              </a:defRPr>
            </a:lvl3pPr>
            <a:lvl4pPr>
              <a:defRPr sz="1600" baseline="0">
                <a:solidFill>
                  <a:schemeClr val="bg2">
                    <a:lumMod val="25000"/>
                  </a:schemeClr>
                </a:solidFill>
              </a:defRPr>
            </a:lvl4pPr>
            <a:lvl5pPr>
              <a:defRPr sz="1400" baseline="0">
                <a:solidFill>
                  <a:schemeClr val="bg2">
                    <a:lumMod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A27B150-AB5C-45A4-ADDA-677C27195444}"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376EB-AE77-4432-90F3-9982EE2696CA}" type="slidenum">
              <a:rPr lang="en-US" smtClean="0"/>
              <a:t>‹#›</a:t>
            </a:fld>
            <a:endParaRPr lang="en-US"/>
          </a:p>
        </p:txBody>
      </p:sp>
      <p:grpSp>
        <p:nvGrpSpPr>
          <p:cNvPr id="9" name="Group 8"/>
          <p:cNvGrpSpPr/>
          <p:nvPr userDrawn="1"/>
        </p:nvGrpSpPr>
        <p:grpSpPr>
          <a:xfrm>
            <a:off x="457200" y="5450168"/>
            <a:ext cx="8275320" cy="1255432"/>
            <a:chOff x="457200" y="5450168"/>
            <a:chExt cx="8275320" cy="1255432"/>
          </a:xfrm>
        </p:grpSpPr>
        <p:sp>
          <p:nvSpPr>
            <p:cNvPr id="10" name="Rectangle 9"/>
            <p:cNvSpPr/>
            <p:nvPr userDrawn="1"/>
          </p:nvSpPr>
          <p:spPr>
            <a:xfrm>
              <a:off x="8458200" y="6126480"/>
              <a:ext cx="274320" cy="27432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57200" y="6126480"/>
              <a:ext cx="7315200" cy="274320"/>
            </a:xfrm>
            <a:prstGeom prst="rect">
              <a:avLst/>
            </a:prstGeom>
            <a:gradFill flip="none" rotWithShape="1">
              <a:gsLst>
                <a:gs pos="0">
                  <a:srgbClr val="C00000">
                    <a:alpha val="75000"/>
                  </a:srgbClr>
                </a:gs>
                <a:gs pos="82000">
                  <a:srgbClr val="FF9900"/>
                </a:gs>
                <a:gs pos="98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606" y="5450168"/>
              <a:ext cx="1214194" cy="1255432"/>
            </a:xfrm>
            <a:prstGeom prst="rect">
              <a:avLst/>
            </a:prstGeom>
          </p:spPr>
        </p:pic>
      </p:grpSp>
      <p:sp>
        <p:nvSpPr>
          <p:cNvPr id="13" name="Rectangle 12"/>
          <p:cNvSpPr/>
          <p:nvPr userDrawn="1"/>
        </p:nvSpPr>
        <p:spPr>
          <a:xfrm>
            <a:off x="487680" y="1021080"/>
            <a:ext cx="8229600" cy="45720"/>
          </a:xfrm>
          <a:prstGeom prst="rect">
            <a:avLst/>
          </a:prstGeom>
          <a:gradFill flip="none" rotWithShape="1">
            <a:gsLst>
              <a:gs pos="0">
                <a:srgbClr val="C00000">
                  <a:alpha val="74000"/>
                </a:srgbClr>
              </a:gs>
              <a:gs pos="82000">
                <a:srgbClr val="FF9900"/>
              </a:gs>
              <a:gs pos="98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55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B150-AB5C-45A4-ADDA-677C27195444}" type="datetimeFigureOut">
              <a:rPr lang="en-US" smtClean="0"/>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376EB-AE77-4432-90F3-9982EE2696CA}" type="slidenum">
              <a:rPr lang="en-US" smtClean="0"/>
              <a:t>‹#›</a:t>
            </a:fld>
            <a:endParaRPr lang="en-US"/>
          </a:p>
        </p:txBody>
      </p:sp>
    </p:spTree>
    <p:extLst>
      <p:ext uri="{BB962C8B-B14F-4D97-AF65-F5344CB8AC3E}">
        <p14:creationId xmlns:p14="http://schemas.microsoft.com/office/powerpoint/2010/main" val="34938715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lgn="l">
              <a:defRPr baseline="0">
                <a:solidFill>
                  <a:schemeClr val="bg2">
                    <a:lumMod val="1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A27B150-AB5C-45A4-ADDA-677C27195444}"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376EB-AE77-4432-90F3-9982EE2696CA}" type="slidenum">
              <a:rPr lang="en-US" smtClean="0"/>
              <a:t>‹#›</a:t>
            </a:fld>
            <a:endParaRPr lang="en-US"/>
          </a:p>
        </p:txBody>
      </p:sp>
      <p:grpSp>
        <p:nvGrpSpPr>
          <p:cNvPr id="7" name="Group 6"/>
          <p:cNvGrpSpPr/>
          <p:nvPr userDrawn="1"/>
        </p:nvGrpSpPr>
        <p:grpSpPr>
          <a:xfrm>
            <a:off x="457200" y="5450168"/>
            <a:ext cx="8275320" cy="1255432"/>
            <a:chOff x="457200" y="5450168"/>
            <a:chExt cx="8275320" cy="1255432"/>
          </a:xfrm>
        </p:grpSpPr>
        <p:sp>
          <p:nvSpPr>
            <p:cNvPr id="8" name="Rectangle 7"/>
            <p:cNvSpPr/>
            <p:nvPr userDrawn="1"/>
          </p:nvSpPr>
          <p:spPr>
            <a:xfrm>
              <a:off x="8458200" y="6126480"/>
              <a:ext cx="274320" cy="27432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200" y="6126480"/>
              <a:ext cx="7315200" cy="274320"/>
            </a:xfrm>
            <a:prstGeom prst="rect">
              <a:avLst/>
            </a:prstGeom>
            <a:gradFill flip="none" rotWithShape="1">
              <a:gsLst>
                <a:gs pos="0">
                  <a:srgbClr val="C00000">
                    <a:alpha val="75000"/>
                  </a:srgbClr>
                </a:gs>
                <a:gs pos="82000">
                  <a:srgbClr val="FF9900"/>
                </a:gs>
                <a:gs pos="98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606" y="5450168"/>
              <a:ext cx="1214194" cy="1255432"/>
            </a:xfrm>
            <a:prstGeom prst="rect">
              <a:avLst/>
            </a:prstGeom>
          </p:spPr>
        </p:pic>
      </p:grpSp>
      <p:sp>
        <p:nvSpPr>
          <p:cNvPr id="11" name="Rectangle 10"/>
          <p:cNvSpPr/>
          <p:nvPr userDrawn="1"/>
        </p:nvSpPr>
        <p:spPr>
          <a:xfrm>
            <a:off x="487680" y="1021080"/>
            <a:ext cx="8229600" cy="45720"/>
          </a:xfrm>
          <a:prstGeom prst="rect">
            <a:avLst/>
          </a:prstGeom>
          <a:gradFill flip="none" rotWithShape="1">
            <a:gsLst>
              <a:gs pos="0">
                <a:srgbClr val="C00000">
                  <a:alpha val="74000"/>
                </a:srgbClr>
              </a:gs>
              <a:gs pos="82000">
                <a:srgbClr val="FF9900"/>
              </a:gs>
              <a:gs pos="98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4453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lgn="l">
              <a:defRPr baseline="0">
                <a:solidFill>
                  <a:schemeClr val="bg2">
                    <a:lumMod val="1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A27B150-AB5C-45A4-ADDA-677C27195444}"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376EB-AE77-4432-90F3-9982EE2696CA}" type="slidenum">
              <a:rPr lang="en-US" smtClean="0"/>
              <a:t>‹#›</a:t>
            </a:fld>
            <a:endParaRPr lang="en-US"/>
          </a:p>
        </p:txBody>
      </p:sp>
      <p:grpSp>
        <p:nvGrpSpPr>
          <p:cNvPr id="7" name="Group 6"/>
          <p:cNvGrpSpPr/>
          <p:nvPr userDrawn="1"/>
        </p:nvGrpSpPr>
        <p:grpSpPr>
          <a:xfrm>
            <a:off x="457200" y="5450168"/>
            <a:ext cx="8275320" cy="1255432"/>
            <a:chOff x="457200" y="5450168"/>
            <a:chExt cx="8275320" cy="1255432"/>
          </a:xfrm>
        </p:grpSpPr>
        <p:sp>
          <p:nvSpPr>
            <p:cNvPr id="8" name="Rectangle 7"/>
            <p:cNvSpPr/>
            <p:nvPr userDrawn="1"/>
          </p:nvSpPr>
          <p:spPr>
            <a:xfrm>
              <a:off x="8458200" y="6126480"/>
              <a:ext cx="274320" cy="27432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200" y="6126480"/>
              <a:ext cx="7315200" cy="274320"/>
            </a:xfrm>
            <a:prstGeom prst="rect">
              <a:avLst/>
            </a:prstGeom>
            <a:gradFill flip="none" rotWithShape="1">
              <a:gsLst>
                <a:gs pos="0">
                  <a:srgbClr val="C00000">
                    <a:alpha val="75000"/>
                  </a:srgbClr>
                </a:gs>
                <a:gs pos="82000">
                  <a:srgbClr val="FF9900"/>
                </a:gs>
                <a:gs pos="98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606" y="5450168"/>
              <a:ext cx="1214194" cy="1255432"/>
            </a:xfrm>
            <a:prstGeom prst="rect">
              <a:avLst/>
            </a:prstGeom>
          </p:spPr>
        </p:pic>
      </p:grpSp>
    </p:spTree>
    <p:extLst>
      <p:ext uri="{BB962C8B-B14F-4D97-AF65-F5344CB8AC3E}">
        <p14:creationId xmlns:p14="http://schemas.microsoft.com/office/powerpoint/2010/main" val="20398901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7B150-AB5C-45A4-ADDA-677C27195444}" type="datetimeFigureOut">
              <a:rPr lang="en-US" smtClean="0"/>
              <a:t>8/24/2015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376EB-AE77-4432-90F3-9982EE2696CA}" type="slidenum">
              <a:rPr lang="en-US" smtClean="0"/>
              <a:t>‹#›</a:t>
            </a:fld>
            <a:endParaRPr lang="en-US"/>
          </a:p>
        </p:txBody>
      </p:sp>
    </p:spTree>
    <p:extLst>
      <p:ext uri="{BB962C8B-B14F-4D97-AF65-F5344CB8AC3E}">
        <p14:creationId xmlns:p14="http://schemas.microsoft.com/office/powerpoint/2010/main" val="998014052"/>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60" r:id="rId4"/>
    <p:sldLayoutId id="2147483651"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6600" dirty="0" smtClean="0"/>
              <a:t>Composting</a:t>
            </a:r>
            <a:endParaRPr lang="en-US" sz="6600" dirty="0"/>
          </a:p>
        </p:txBody>
      </p:sp>
      <p:sp>
        <p:nvSpPr>
          <p:cNvPr id="3" name="Subtitle 2"/>
          <p:cNvSpPr>
            <a:spLocks noGrp="1"/>
          </p:cNvSpPr>
          <p:nvPr>
            <p:ph type="subTitle" idx="1"/>
          </p:nvPr>
        </p:nvSpPr>
        <p:spPr>
          <a:xfrm>
            <a:off x="533400" y="3886200"/>
            <a:ext cx="6400800" cy="1752600"/>
          </a:xfrm>
        </p:spPr>
        <p:txBody>
          <a:bodyPr/>
          <a:lstStyle/>
          <a:p>
            <a:pPr algn="l"/>
            <a:r>
              <a:rPr lang="en-US" dirty="0" smtClean="0"/>
              <a:t>Recycling Food Scraps through Nature</a:t>
            </a:r>
            <a:endParaRPr lang="en-US" dirty="0"/>
          </a:p>
        </p:txBody>
      </p:sp>
    </p:spTree>
    <p:extLst>
      <p:ext uri="{BB962C8B-B14F-4D97-AF65-F5344CB8AC3E}">
        <p14:creationId xmlns:p14="http://schemas.microsoft.com/office/powerpoint/2010/main" val="3160475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baseline="-25000" dirty="0" smtClean="0"/>
              <a:t>2</a:t>
            </a:r>
            <a:r>
              <a:rPr lang="en-US" dirty="0" smtClean="0"/>
              <a:t>O</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r>
              <a:rPr lang="en-US" dirty="0" smtClean="0"/>
              <a:t>Aim for 40-60% moisture</a:t>
            </a:r>
          </a:p>
          <a:p>
            <a:endParaRPr lang="en-US" dirty="0" smtClean="0"/>
          </a:p>
          <a:p>
            <a:r>
              <a:rPr lang="en-US" dirty="0" smtClean="0"/>
              <a:t>As wet as a wrung out sponge</a:t>
            </a:r>
          </a:p>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3000" y="1524000"/>
            <a:ext cx="2800350" cy="3733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953000" y="5270956"/>
            <a:ext cx="1866900" cy="215444"/>
          </a:xfrm>
          <a:prstGeom prst="rect">
            <a:avLst/>
          </a:prstGeom>
          <a:noFill/>
        </p:spPr>
        <p:txBody>
          <a:bodyPr wrap="square" rtlCol="0">
            <a:spAutoFit/>
          </a:bodyPr>
          <a:lstStyle/>
          <a:p>
            <a:r>
              <a:rPr lang="en-US" sz="800" dirty="0" smtClean="0">
                <a:solidFill>
                  <a:schemeClr val="bg1">
                    <a:lumMod val="50000"/>
                  </a:schemeClr>
                </a:solidFill>
              </a:rPr>
              <a:t>Source: Angel Arroyo-Rodríguez</a:t>
            </a:r>
            <a:endParaRPr lang="en-US" sz="800" dirty="0">
              <a:solidFill>
                <a:schemeClr val="bg1">
                  <a:lumMod val="50000"/>
                </a:schemeClr>
              </a:solidFill>
            </a:endParaRPr>
          </a:p>
        </p:txBody>
      </p:sp>
    </p:spTree>
    <p:extLst>
      <p:ext uri="{BB962C8B-B14F-4D97-AF65-F5344CB8AC3E}">
        <p14:creationId xmlns:p14="http://schemas.microsoft.com/office/powerpoint/2010/main" val="350201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a:t>
            </a:r>
            <a:endParaRPr lang="en-US" dirty="0"/>
          </a:p>
        </p:txBody>
      </p:sp>
      <p:sp>
        <p:nvSpPr>
          <p:cNvPr id="3" name="Content Placeholder 2"/>
          <p:cNvSpPr>
            <a:spLocks noGrp="1"/>
          </p:cNvSpPr>
          <p:nvPr>
            <p:ph sz="half" idx="1"/>
          </p:nvPr>
        </p:nvSpPr>
        <p:spPr>
          <a:xfrm>
            <a:off x="457200" y="1295400"/>
            <a:ext cx="3352800" cy="4525963"/>
          </a:xfrm>
        </p:spPr>
        <p:txBody>
          <a:bodyPr>
            <a:normAutofit/>
          </a:bodyPr>
          <a:lstStyle/>
          <a:p>
            <a:r>
              <a:rPr lang="en-US" sz="2000" dirty="0" smtClean="0"/>
              <a:t>Organisms need oxygen (aerobic process)</a:t>
            </a:r>
          </a:p>
          <a:p>
            <a:endParaRPr lang="en-US" sz="2000" dirty="0" smtClean="0"/>
          </a:p>
          <a:p>
            <a:r>
              <a:rPr lang="en-US" sz="2000" dirty="0" smtClean="0"/>
              <a:t>Turn pile to increase porosity and air can flow through the pile</a:t>
            </a:r>
            <a:endParaRPr lang="en-US" sz="20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124200" y="3429000"/>
            <a:ext cx="2094602" cy="2452259"/>
          </a:xfrm>
          <a:effectLst>
            <a:outerShdw blurRad="50800" dist="38100" dir="8100000" algn="tr" rotWithShape="0">
              <a:prstClr val="black">
                <a:alpha val="40000"/>
              </a:prst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399320"/>
            <a:ext cx="3200400" cy="375583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24500" y="5181600"/>
            <a:ext cx="1866900" cy="215444"/>
          </a:xfrm>
          <a:prstGeom prst="rect">
            <a:avLst/>
          </a:prstGeom>
          <a:noFill/>
        </p:spPr>
        <p:txBody>
          <a:bodyPr wrap="square" rtlCol="0">
            <a:spAutoFit/>
          </a:bodyPr>
          <a:lstStyle/>
          <a:p>
            <a:r>
              <a:rPr lang="en-US" sz="800" dirty="0" smtClean="0">
                <a:solidFill>
                  <a:schemeClr val="bg1">
                    <a:lumMod val="50000"/>
                  </a:schemeClr>
                </a:solidFill>
              </a:rPr>
              <a:t>Source: Angel Arroyo-Rodríguez</a:t>
            </a:r>
            <a:endParaRPr lang="en-US" sz="800" dirty="0">
              <a:solidFill>
                <a:schemeClr val="bg1">
                  <a:lumMod val="50000"/>
                </a:schemeClr>
              </a:solidFill>
            </a:endParaRPr>
          </a:p>
        </p:txBody>
      </p:sp>
      <p:sp>
        <p:nvSpPr>
          <p:cNvPr id="7" name="TextBox 6"/>
          <p:cNvSpPr txBox="1"/>
          <p:nvPr/>
        </p:nvSpPr>
        <p:spPr>
          <a:xfrm>
            <a:off x="3086100" y="5880556"/>
            <a:ext cx="1866900" cy="215444"/>
          </a:xfrm>
          <a:prstGeom prst="rect">
            <a:avLst/>
          </a:prstGeom>
          <a:noFill/>
        </p:spPr>
        <p:txBody>
          <a:bodyPr wrap="square" rtlCol="0">
            <a:spAutoFit/>
          </a:bodyPr>
          <a:lstStyle/>
          <a:p>
            <a:r>
              <a:rPr lang="en-US" sz="800" dirty="0" smtClean="0">
                <a:solidFill>
                  <a:schemeClr val="bg1">
                    <a:lumMod val="50000"/>
                  </a:schemeClr>
                </a:solidFill>
              </a:rPr>
              <a:t>Source: Angel Arroyo-Rodríguez</a:t>
            </a:r>
            <a:endParaRPr lang="en-US" sz="800" dirty="0">
              <a:solidFill>
                <a:schemeClr val="bg1">
                  <a:lumMod val="50000"/>
                </a:schemeClr>
              </a:solidFill>
            </a:endParaRPr>
          </a:p>
        </p:txBody>
      </p:sp>
    </p:spTree>
    <p:extLst>
      <p:ext uri="{BB962C8B-B14F-4D97-AF65-F5344CB8AC3E}">
        <p14:creationId xmlns:p14="http://schemas.microsoft.com/office/powerpoint/2010/main" val="198471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63663"/>
            <a:ext cx="5410200" cy="3284538"/>
          </a:xfrm>
          <a:prstGeom prst="rect">
            <a:avLst/>
          </a:prstGeom>
        </p:spPr>
      </p:pic>
      <p:sp>
        <p:nvSpPr>
          <p:cNvPr id="8" name="Line 4"/>
          <p:cNvSpPr>
            <a:spLocks noChangeShapeType="1"/>
          </p:cNvSpPr>
          <p:nvPr/>
        </p:nvSpPr>
        <p:spPr bwMode="auto">
          <a:xfrm>
            <a:off x="2819400" y="1752600"/>
            <a:ext cx="0" cy="3733800"/>
          </a:xfrm>
          <a:prstGeom prst="line">
            <a:avLst/>
          </a:prstGeom>
          <a:noFill/>
          <a:ln w="28575">
            <a:solidFill>
              <a:schemeClr val="accent6">
                <a:lumMod val="75000"/>
              </a:schemeClr>
            </a:solidFill>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endParaRPr lang="en-US"/>
          </a:p>
        </p:txBody>
      </p:sp>
      <p:sp>
        <p:nvSpPr>
          <p:cNvPr id="9" name="Line 5"/>
          <p:cNvSpPr>
            <a:spLocks noChangeShapeType="1"/>
          </p:cNvSpPr>
          <p:nvPr/>
        </p:nvSpPr>
        <p:spPr bwMode="auto">
          <a:xfrm>
            <a:off x="5029200" y="1752600"/>
            <a:ext cx="0" cy="3733800"/>
          </a:xfrm>
          <a:prstGeom prst="line">
            <a:avLst/>
          </a:prstGeom>
          <a:noFill/>
          <a:ln w="28575">
            <a:solidFill>
              <a:schemeClr val="accent6">
                <a:lumMod val="75000"/>
              </a:schemeClr>
            </a:solidFill>
            <a:round/>
            <a:headEnd type="non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endParaRPr lang="en-US"/>
          </a:p>
        </p:txBody>
      </p:sp>
      <p:sp>
        <p:nvSpPr>
          <p:cNvPr id="10" name="Text Box 6"/>
          <p:cNvSpPr txBox="1">
            <a:spLocks noChangeArrowheads="1"/>
          </p:cNvSpPr>
          <p:nvPr/>
        </p:nvSpPr>
        <p:spPr bwMode="auto">
          <a:xfrm>
            <a:off x="1524000" y="47244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lgn="ctr">
              <a:spcBef>
                <a:spcPct val="50000"/>
              </a:spcBef>
            </a:pPr>
            <a:r>
              <a:rPr lang="en-US" sz="1400" b="1" dirty="0" smtClean="0">
                <a:solidFill>
                  <a:schemeClr val="tx2">
                    <a:lumMod val="60000"/>
                    <a:lumOff val="40000"/>
                  </a:schemeClr>
                </a:solidFill>
                <a:latin typeface="+mn-lt"/>
              </a:rPr>
              <a:t>Ambient Temperature</a:t>
            </a:r>
            <a:endParaRPr lang="en-US" sz="1400" b="1" dirty="0">
              <a:solidFill>
                <a:schemeClr val="tx2">
                  <a:lumMod val="60000"/>
                  <a:lumOff val="40000"/>
                </a:schemeClr>
              </a:solidFill>
              <a:latin typeface="+mn-lt"/>
            </a:endParaRPr>
          </a:p>
        </p:txBody>
      </p:sp>
      <p:sp>
        <p:nvSpPr>
          <p:cNvPr id="11" name="Text Box 7"/>
          <p:cNvSpPr txBox="1">
            <a:spLocks noChangeArrowheads="1"/>
          </p:cNvSpPr>
          <p:nvPr/>
        </p:nvSpPr>
        <p:spPr bwMode="auto">
          <a:xfrm>
            <a:off x="5334000" y="5257800"/>
            <a:ext cx="1905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spcBef>
                <a:spcPct val="50000"/>
              </a:spcBef>
            </a:pPr>
            <a:r>
              <a:rPr lang="en-US" sz="1400" b="1" dirty="0" smtClean="0">
                <a:solidFill>
                  <a:schemeClr val="bg2">
                    <a:lumMod val="25000"/>
                  </a:schemeClr>
                </a:solidFill>
                <a:latin typeface="Calibri" pitchFamily="34" charset="0"/>
              </a:rPr>
              <a:t>Stabilizing/Curing</a:t>
            </a:r>
            <a:endParaRPr lang="en-US" sz="1400" b="1" dirty="0">
              <a:solidFill>
                <a:schemeClr val="bg2">
                  <a:lumMod val="25000"/>
                </a:schemeClr>
              </a:solidFill>
              <a:latin typeface="Calibri" pitchFamily="34" charset="0"/>
            </a:endParaRPr>
          </a:p>
        </p:txBody>
      </p:sp>
      <p:sp>
        <p:nvSpPr>
          <p:cNvPr id="12" name="Text Box 8"/>
          <p:cNvSpPr txBox="1">
            <a:spLocks noChangeArrowheads="1"/>
          </p:cNvSpPr>
          <p:nvPr/>
        </p:nvSpPr>
        <p:spPr bwMode="auto">
          <a:xfrm>
            <a:off x="3124200" y="4800600"/>
            <a:ext cx="1676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lgn="ctr">
              <a:spcBef>
                <a:spcPct val="50000"/>
              </a:spcBef>
            </a:pPr>
            <a:r>
              <a:rPr lang="en-US" sz="1400" b="1" dirty="0" smtClean="0">
                <a:solidFill>
                  <a:srgbClr val="C00000"/>
                </a:solidFill>
                <a:latin typeface="+mn-lt"/>
              </a:rPr>
              <a:t>High Heat</a:t>
            </a:r>
            <a:endParaRPr lang="en-US" sz="1400" b="1" dirty="0">
              <a:solidFill>
                <a:srgbClr val="C00000"/>
              </a:solidFill>
              <a:latin typeface="+mn-lt"/>
            </a:endParaRPr>
          </a:p>
        </p:txBody>
      </p:sp>
      <p:sp>
        <p:nvSpPr>
          <p:cNvPr id="13" name="Text Box 8"/>
          <p:cNvSpPr txBox="1">
            <a:spLocks noChangeArrowheads="1"/>
          </p:cNvSpPr>
          <p:nvPr/>
        </p:nvSpPr>
        <p:spPr bwMode="auto">
          <a:xfrm>
            <a:off x="3148584" y="5247620"/>
            <a:ext cx="1676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lgn="ctr">
              <a:spcBef>
                <a:spcPct val="50000"/>
              </a:spcBef>
            </a:pPr>
            <a:r>
              <a:rPr lang="en-US" sz="1400" b="1" dirty="0" smtClean="0">
                <a:solidFill>
                  <a:schemeClr val="bg2">
                    <a:lumMod val="25000"/>
                  </a:schemeClr>
                </a:solidFill>
                <a:latin typeface="+mn-lt"/>
              </a:rPr>
              <a:t>Active Composting</a:t>
            </a:r>
            <a:endParaRPr lang="en-US" sz="1400" b="1" dirty="0">
              <a:solidFill>
                <a:schemeClr val="bg2">
                  <a:lumMod val="25000"/>
                </a:schemeClr>
              </a:solidFill>
              <a:latin typeface="+mn-lt"/>
            </a:endParaRPr>
          </a:p>
        </p:txBody>
      </p:sp>
      <p:sp>
        <p:nvSpPr>
          <p:cNvPr id="14" name="Text Box 6"/>
          <p:cNvSpPr txBox="1">
            <a:spLocks noChangeArrowheads="1"/>
          </p:cNvSpPr>
          <p:nvPr/>
        </p:nvSpPr>
        <p:spPr bwMode="auto">
          <a:xfrm>
            <a:off x="5486400" y="47244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lgn="ctr">
              <a:spcBef>
                <a:spcPct val="50000"/>
              </a:spcBef>
            </a:pPr>
            <a:r>
              <a:rPr lang="en-US" sz="1400" b="1" dirty="0" smtClean="0">
                <a:solidFill>
                  <a:schemeClr val="tx2">
                    <a:lumMod val="60000"/>
                    <a:lumOff val="40000"/>
                  </a:schemeClr>
                </a:solidFill>
                <a:latin typeface="+mn-lt"/>
              </a:rPr>
              <a:t>Ambient Temperature</a:t>
            </a:r>
            <a:endParaRPr lang="en-US" sz="1400" b="1" dirty="0">
              <a:solidFill>
                <a:schemeClr val="tx2">
                  <a:lumMod val="60000"/>
                  <a:lumOff val="40000"/>
                </a:schemeClr>
              </a:solidFill>
              <a:latin typeface="+mn-lt"/>
            </a:endParaRPr>
          </a:p>
        </p:txBody>
      </p:sp>
      <p:sp>
        <p:nvSpPr>
          <p:cNvPr id="15" name="Text Box 8"/>
          <p:cNvSpPr txBox="1">
            <a:spLocks noChangeArrowheads="1"/>
          </p:cNvSpPr>
          <p:nvPr/>
        </p:nvSpPr>
        <p:spPr bwMode="auto">
          <a:xfrm>
            <a:off x="1219200" y="5257800"/>
            <a:ext cx="1676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lgn="ctr">
              <a:spcBef>
                <a:spcPct val="50000"/>
              </a:spcBef>
            </a:pPr>
            <a:r>
              <a:rPr lang="en-US" sz="1400" b="1" dirty="0" smtClean="0">
                <a:solidFill>
                  <a:schemeClr val="bg2">
                    <a:lumMod val="25000"/>
                  </a:schemeClr>
                </a:solidFill>
                <a:latin typeface="+mn-lt"/>
              </a:rPr>
              <a:t>Raw Material</a:t>
            </a:r>
            <a:endParaRPr lang="en-US" sz="1400" b="1" dirty="0">
              <a:solidFill>
                <a:schemeClr val="bg2">
                  <a:lumMod val="25000"/>
                </a:schemeClr>
              </a:solidFill>
              <a:latin typeface="+mn-lt"/>
            </a:endParaRPr>
          </a:p>
        </p:txBody>
      </p:sp>
      <p:sp>
        <p:nvSpPr>
          <p:cNvPr id="3" name="TextBox 2"/>
          <p:cNvSpPr txBox="1"/>
          <p:nvPr/>
        </p:nvSpPr>
        <p:spPr>
          <a:xfrm>
            <a:off x="3581400" y="1371600"/>
            <a:ext cx="3657600" cy="215444"/>
          </a:xfrm>
          <a:prstGeom prst="rect">
            <a:avLst/>
          </a:prstGeom>
          <a:noFill/>
        </p:spPr>
        <p:txBody>
          <a:bodyPr wrap="square" rtlCol="0">
            <a:spAutoFit/>
          </a:bodyPr>
          <a:lstStyle/>
          <a:p>
            <a:r>
              <a:rPr lang="en-US" sz="800" dirty="0" smtClean="0"/>
              <a:t>Graph by Dr. Harold Keener, Ohio Agricultural Research and Development Center</a:t>
            </a:r>
            <a:endParaRPr lang="en-US" sz="800" dirty="0"/>
          </a:p>
        </p:txBody>
      </p:sp>
    </p:spTree>
    <p:extLst>
      <p:ext uri="{BB962C8B-B14F-4D97-AF65-F5344CB8AC3E}">
        <p14:creationId xmlns:p14="http://schemas.microsoft.com/office/powerpoint/2010/main" val="385217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914400"/>
          </a:xfrm>
        </p:spPr>
        <p:txBody>
          <a:bodyPr>
            <a:noAutofit/>
          </a:bodyPr>
          <a:lstStyle/>
          <a:p>
            <a:pPr algn="ctr"/>
            <a:r>
              <a:rPr lang="en-US" sz="6000" dirty="0" smtClean="0"/>
              <a:t>Get Ready to Compost!</a:t>
            </a:r>
            <a:endParaRPr lang="en-US" sz="6000" dirty="0"/>
          </a:p>
        </p:txBody>
      </p:sp>
    </p:spTree>
    <p:extLst>
      <p:ext uri="{BB962C8B-B14F-4D97-AF65-F5344CB8AC3E}">
        <p14:creationId xmlns:p14="http://schemas.microsoft.com/office/powerpoint/2010/main" val="177809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to Go</a:t>
            </a:r>
            <a:endParaRPr lang="en-US" dirty="0"/>
          </a:p>
        </p:txBody>
      </p:sp>
      <p:sp>
        <p:nvSpPr>
          <p:cNvPr id="8" name="Content Placeholder 7"/>
          <p:cNvSpPr>
            <a:spLocks noGrp="1"/>
          </p:cNvSpPr>
          <p:nvPr>
            <p:ph sz="half" idx="1"/>
          </p:nvPr>
        </p:nvSpPr>
        <p:spPr>
          <a:xfrm>
            <a:off x="457200" y="1828800"/>
            <a:ext cx="4038600" cy="4038601"/>
          </a:xfrm>
          <a:ln>
            <a:solidFill>
              <a:schemeClr val="accent6">
                <a:lumMod val="50000"/>
              </a:schemeClr>
            </a:solidFill>
          </a:ln>
        </p:spPr>
        <p:txBody>
          <a:bodyPr>
            <a:normAutofit fontScale="92500" lnSpcReduction="10000"/>
          </a:bodyPr>
          <a:lstStyle/>
          <a:p>
            <a:r>
              <a:rPr lang="en-US" sz="2000" dirty="0" smtClean="0"/>
              <a:t>Leaves, twigs, woody plant parts</a:t>
            </a:r>
          </a:p>
          <a:p>
            <a:r>
              <a:rPr lang="en-US" sz="2000" dirty="0" smtClean="0"/>
              <a:t>Straw, hay</a:t>
            </a:r>
          </a:p>
          <a:p>
            <a:r>
              <a:rPr lang="en-US" sz="2000" dirty="0" smtClean="0"/>
              <a:t>Sawdust, wood chips (clean wood)</a:t>
            </a:r>
          </a:p>
          <a:p>
            <a:r>
              <a:rPr lang="en-US" sz="2000" dirty="0" smtClean="0"/>
              <a:t>Shredded paper, newspaper, cardboard</a:t>
            </a:r>
          </a:p>
          <a:p>
            <a:r>
              <a:rPr lang="en-US" sz="2000" dirty="0" smtClean="0"/>
              <a:t>Non-recyclable paper goods</a:t>
            </a:r>
          </a:p>
          <a:p>
            <a:pPr marL="682625" lvl="1" indent="-225425"/>
            <a:r>
              <a:rPr lang="en-US" sz="1600" dirty="0" smtClean="0"/>
              <a:t>Paper towels, napkins</a:t>
            </a:r>
          </a:p>
          <a:p>
            <a:pPr marL="682625" lvl="1" indent="-225425"/>
            <a:r>
              <a:rPr lang="en-US" sz="1600" dirty="0" smtClean="0"/>
              <a:t>Paper plates &amp; cups not coated with plastic</a:t>
            </a:r>
          </a:p>
          <a:p>
            <a:pPr marL="682625" lvl="1" indent="-225425"/>
            <a:r>
              <a:rPr lang="en-US" sz="1600" dirty="0" smtClean="0"/>
              <a:t>Soiled cardboard (pizza boxes, ice cream cardboard tubs)</a:t>
            </a:r>
          </a:p>
          <a:p>
            <a:r>
              <a:rPr lang="en-US" sz="2000" dirty="0" smtClean="0"/>
              <a:t>Old mulch &amp; potting soil</a:t>
            </a:r>
          </a:p>
          <a:p>
            <a:r>
              <a:rPr lang="en-US" sz="2000" dirty="0" smtClean="0"/>
              <a:t>100% cotton, linen &amp; wool fabrics (cut in small pieces)</a:t>
            </a:r>
          </a:p>
          <a:p>
            <a:endParaRPr lang="en-US" dirty="0"/>
          </a:p>
        </p:txBody>
      </p:sp>
      <p:sp>
        <p:nvSpPr>
          <p:cNvPr id="9" name="Content Placeholder 8"/>
          <p:cNvSpPr>
            <a:spLocks noGrp="1"/>
          </p:cNvSpPr>
          <p:nvPr>
            <p:ph sz="half" idx="2"/>
          </p:nvPr>
        </p:nvSpPr>
        <p:spPr>
          <a:xfrm>
            <a:off x="4648200" y="1828800"/>
            <a:ext cx="4038600" cy="4038601"/>
          </a:xfrm>
          <a:ln>
            <a:solidFill>
              <a:schemeClr val="accent3">
                <a:lumMod val="75000"/>
              </a:schemeClr>
            </a:solidFill>
          </a:ln>
        </p:spPr>
        <p:txBody>
          <a:bodyPr>
            <a:normAutofit fontScale="92500" lnSpcReduction="10000"/>
          </a:bodyPr>
          <a:lstStyle/>
          <a:p>
            <a:r>
              <a:rPr lang="en-US" sz="2000" dirty="0" smtClean="0"/>
              <a:t>Grass clippings, garden plants</a:t>
            </a:r>
          </a:p>
          <a:p>
            <a:r>
              <a:rPr lang="en-US" sz="2000" dirty="0" smtClean="0"/>
              <a:t>Indoor plants, cut flowers</a:t>
            </a:r>
          </a:p>
          <a:p>
            <a:r>
              <a:rPr lang="en-US" sz="2000" dirty="0" smtClean="0"/>
              <a:t>Weeds (without seeds)</a:t>
            </a:r>
          </a:p>
          <a:p>
            <a:r>
              <a:rPr lang="en-US" sz="2000" dirty="0" smtClean="0"/>
              <a:t>Food Scraps</a:t>
            </a:r>
          </a:p>
          <a:p>
            <a:pPr marL="682625" lvl="1" indent="-225425"/>
            <a:r>
              <a:rPr lang="en-US" sz="1600" dirty="0" smtClean="0"/>
              <a:t>Fruit &amp; vegetable trimmings &amp; peels</a:t>
            </a:r>
          </a:p>
          <a:p>
            <a:pPr marL="682625" lvl="1" indent="-225425"/>
            <a:r>
              <a:rPr lang="en-US" sz="1600" dirty="0" smtClean="0"/>
              <a:t>Coffee grounds &amp; filters, tea bags</a:t>
            </a:r>
          </a:p>
          <a:p>
            <a:pPr marL="682625" lvl="1" indent="-225425"/>
            <a:r>
              <a:rPr lang="en-US" sz="1600" dirty="0" smtClean="0"/>
              <a:t>Breads &amp; other bakery goods</a:t>
            </a:r>
          </a:p>
          <a:p>
            <a:pPr marL="682625" lvl="1" indent="-225425"/>
            <a:r>
              <a:rPr lang="en-US" sz="1600" dirty="0" smtClean="0"/>
              <a:t>Rice &amp; other grains</a:t>
            </a:r>
          </a:p>
          <a:p>
            <a:pPr marL="682625" lvl="1" indent="-225425"/>
            <a:r>
              <a:rPr lang="en-US" sz="1600" dirty="0" smtClean="0"/>
              <a:t>Pasta &amp; cereals</a:t>
            </a:r>
          </a:p>
          <a:p>
            <a:pPr marL="682625" lvl="1" indent="-225425"/>
            <a:r>
              <a:rPr lang="en-US" sz="1600" dirty="0" smtClean="0"/>
              <a:t>Egg shells</a:t>
            </a:r>
          </a:p>
          <a:p>
            <a:r>
              <a:rPr lang="en-US" sz="2100" dirty="0" smtClean="0"/>
              <a:t>Farm animal manure</a:t>
            </a:r>
          </a:p>
          <a:p>
            <a:r>
              <a:rPr lang="en-US" sz="2100" dirty="0" smtClean="0"/>
              <a:t>Vegetarian pet cage waste (hamster, guinea pig, rabbit)</a:t>
            </a:r>
          </a:p>
          <a:p>
            <a:pPr lvl="1"/>
            <a:endParaRPr lang="en-US" sz="1600" dirty="0"/>
          </a:p>
        </p:txBody>
      </p:sp>
      <p:sp>
        <p:nvSpPr>
          <p:cNvPr id="10" name="Text Placeholder 2"/>
          <p:cNvSpPr txBox="1">
            <a:spLocks/>
          </p:cNvSpPr>
          <p:nvPr/>
        </p:nvSpPr>
        <p:spPr>
          <a:xfrm>
            <a:off x="457200" y="1219200"/>
            <a:ext cx="4040188" cy="639762"/>
          </a:xfrm>
          <a:prstGeom prst="rect">
            <a:avLst/>
          </a:prstGeom>
          <a:solidFill>
            <a:schemeClr val="accent6">
              <a:lumMod val="50000"/>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baseline="0">
                <a:solidFill>
                  <a:schemeClr val="bg2">
                    <a:lumMod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chemeClr val="bg2">
                    <a:lumMod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bg2">
                    <a:lumMod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chemeClr val="bg2">
                    <a:lumMod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baseline="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b="1" dirty="0" smtClean="0">
                <a:solidFill>
                  <a:schemeClr val="bg1"/>
                </a:solidFill>
              </a:rPr>
              <a:t>Browns</a:t>
            </a:r>
            <a:endParaRPr lang="en-US" b="1" dirty="0">
              <a:solidFill>
                <a:schemeClr val="bg1"/>
              </a:solidFill>
            </a:endParaRPr>
          </a:p>
        </p:txBody>
      </p:sp>
      <p:sp>
        <p:nvSpPr>
          <p:cNvPr id="11" name="Text Placeholder 2"/>
          <p:cNvSpPr txBox="1">
            <a:spLocks/>
          </p:cNvSpPr>
          <p:nvPr/>
        </p:nvSpPr>
        <p:spPr>
          <a:xfrm>
            <a:off x="4646612" y="1219200"/>
            <a:ext cx="4040188" cy="639762"/>
          </a:xfrm>
          <a:prstGeom prst="rect">
            <a:avLst/>
          </a:prstGeom>
          <a:solidFill>
            <a:schemeClr val="accent3">
              <a:lumMod val="75000"/>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baseline="0">
                <a:solidFill>
                  <a:schemeClr val="bg2">
                    <a:lumMod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chemeClr val="bg2">
                    <a:lumMod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bg2">
                    <a:lumMod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chemeClr val="bg2">
                    <a:lumMod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baseline="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b="1" dirty="0" smtClean="0">
                <a:solidFill>
                  <a:schemeClr val="bg1"/>
                </a:solidFill>
              </a:rPr>
              <a:t>Greens</a:t>
            </a:r>
            <a:endParaRPr lang="en-US" b="1" dirty="0">
              <a:solidFill>
                <a:schemeClr val="bg1"/>
              </a:solidFill>
            </a:endParaRPr>
          </a:p>
        </p:txBody>
      </p:sp>
    </p:spTree>
    <p:extLst>
      <p:ext uri="{BB962C8B-B14F-4D97-AF65-F5344CB8AC3E}">
        <p14:creationId xmlns:p14="http://schemas.microsoft.com/office/powerpoint/2010/main" val="37047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Fast!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Best not to compost at home:</a:t>
            </a:r>
          </a:p>
          <a:p>
            <a:r>
              <a:rPr lang="en-US" sz="2000" dirty="0" smtClean="0"/>
              <a:t>Diseased plants or plants infested with insects</a:t>
            </a:r>
          </a:p>
          <a:p>
            <a:r>
              <a:rPr lang="en-US" sz="2000" dirty="0" smtClean="0"/>
              <a:t>Weeds that spread by root or runner or weeds with seeds</a:t>
            </a:r>
          </a:p>
          <a:p>
            <a:r>
              <a:rPr lang="en-US" sz="2000" dirty="0" smtClean="0"/>
              <a:t>Painted or treated wood</a:t>
            </a:r>
          </a:p>
          <a:p>
            <a:r>
              <a:rPr lang="en-US" sz="2000" dirty="0" smtClean="0"/>
              <a:t>Dairy products (cheese, yogurt, etc.)</a:t>
            </a:r>
          </a:p>
          <a:p>
            <a:r>
              <a:rPr lang="en-US" sz="2000" dirty="0" smtClean="0"/>
              <a:t>Meats</a:t>
            </a:r>
          </a:p>
          <a:p>
            <a:r>
              <a:rPr lang="en-US" sz="2000" dirty="0" smtClean="0"/>
              <a:t>Bones and shells</a:t>
            </a:r>
          </a:p>
          <a:p>
            <a:r>
              <a:rPr lang="en-US" sz="2000" dirty="0" smtClean="0"/>
              <a:t>Cooking oils, fat or grease</a:t>
            </a:r>
          </a:p>
          <a:p>
            <a:r>
              <a:rPr lang="en-US" sz="2000" dirty="0" smtClean="0"/>
              <a:t>Dog and cat pet waste</a:t>
            </a:r>
          </a:p>
          <a:p>
            <a:r>
              <a:rPr lang="en-US" sz="2000" dirty="0" smtClean="0"/>
              <a:t>Compostable plastics</a:t>
            </a:r>
          </a:p>
          <a:p>
            <a:r>
              <a:rPr lang="en-US" sz="2000" dirty="0" smtClean="0"/>
              <a:t>Vacuum cleaner bags</a:t>
            </a:r>
          </a:p>
          <a:p>
            <a:endParaRPr lang="en-US" sz="2000" dirty="0"/>
          </a:p>
        </p:txBody>
      </p:sp>
    </p:spTree>
    <p:extLst>
      <p:ext uri="{BB962C8B-B14F-4D97-AF65-F5344CB8AC3E}">
        <p14:creationId xmlns:p14="http://schemas.microsoft.com/office/powerpoint/2010/main" val="2107493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Assembling a Composting Pile</a:t>
            </a:r>
            <a:endParaRPr lang="en-US" dirty="0"/>
          </a:p>
        </p:txBody>
      </p:sp>
      <p:sp>
        <p:nvSpPr>
          <p:cNvPr id="20" name="Content Placeholder 19"/>
          <p:cNvSpPr>
            <a:spLocks noGrp="1"/>
          </p:cNvSpPr>
          <p:nvPr>
            <p:ph idx="1"/>
          </p:nvPr>
        </p:nvSpPr>
        <p:spPr>
          <a:xfrm>
            <a:off x="5638800" y="1447800"/>
            <a:ext cx="3048000" cy="4525963"/>
          </a:xfrm>
        </p:spPr>
        <p:txBody>
          <a:bodyPr>
            <a:normAutofit/>
          </a:bodyPr>
          <a:lstStyle/>
          <a:p>
            <a:r>
              <a:rPr lang="en-US" sz="2000" dirty="0"/>
              <a:t>Start with bottom layer of brown </a:t>
            </a:r>
            <a:r>
              <a:rPr lang="en-US" sz="2000" dirty="0" smtClean="0"/>
              <a:t>material</a:t>
            </a:r>
            <a:endParaRPr lang="en-US" sz="2000" dirty="0"/>
          </a:p>
          <a:p>
            <a:r>
              <a:rPr lang="en-US" sz="2000" dirty="0"/>
              <a:t>Alternate green and brown </a:t>
            </a:r>
            <a:r>
              <a:rPr lang="en-US" sz="2000" dirty="0" smtClean="0"/>
              <a:t>materials</a:t>
            </a:r>
            <a:endParaRPr lang="en-US" sz="2000" dirty="0"/>
          </a:p>
          <a:p>
            <a:r>
              <a:rPr lang="en-US" sz="2000" dirty="0"/>
              <a:t>Finish with cover layer of brown </a:t>
            </a:r>
            <a:r>
              <a:rPr lang="en-US" sz="2000" dirty="0" smtClean="0"/>
              <a:t>material</a:t>
            </a:r>
            <a:endParaRPr lang="en-US" sz="2000" dirty="0"/>
          </a:p>
          <a:p>
            <a:r>
              <a:rPr lang="en-US" sz="2000" dirty="0"/>
              <a:t>Add water until pile is as wet as a wrung out sponge</a:t>
            </a:r>
          </a:p>
        </p:txBody>
      </p:sp>
      <p:sp>
        <p:nvSpPr>
          <p:cNvPr id="4" name="Freeform 19"/>
          <p:cNvSpPr>
            <a:spLocks/>
          </p:cNvSpPr>
          <p:nvPr/>
        </p:nvSpPr>
        <p:spPr bwMode="auto">
          <a:xfrm>
            <a:off x="609600" y="2590800"/>
            <a:ext cx="4648200" cy="2971800"/>
          </a:xfrm>
          <a:custGeom>
            <a:avLst/>
            <a:gdLst>
              <a:gd name="T0" fmla="*/ 288 w 2928"/>
              <a:gd name="T1" fmla="*/ 1872 h 1872"/>
              <a:gd name="T2" fmla="*/ 0 w 2928"/>
              <a:gd name="T3" fmla="*/ 1872 h 1872"/>
              <a:gd name="T4" fmla="*/ 0 w 2928"/>
              <a:gd name="T5" fmla="*/ 432 h 1872"/>
              <a:gd name="T6" fmla="*/ 1392 w 2928"/>
              <a:gd name="T7" fmla="*/ 0 h 1872"/>
              <a:gd name="T8" fmla="*/ 2928 w 2928"/>
              <a:gd name="T9" fmla="*/ 432 h 1872"/>
              <a:gd name="T10" fmla="*/ 2928 w 2928"/>
              <a:gd name="T11" fmla="*/ 1872 h 1872"/>
              <a:gd name="T12" fmla="*/ 288 w 2928"/>
              <a:gd name="T13" fmla="*/ 1872 h 1872"/>
              <a:gd name="T14" fmla="*/ 0 60000 65536"/>
              <a:gd name="T15" fmla="*/ 0 60000 65536"/>
              <a:gd name="T16" fmla="*/ 0 60000 65536"/>
              <a:gd name="T17" fmla="*/ 0 60000 65536"/>
              <a:gd name="T18" fmla="*/ 0 60000 65536"/>
              <a:gd name="T19" fmla="*/ 0 60000 65536"/>
              <a:gd name="T20" fmla="*/ 0 60000 65536"/>
              <a:gd name="T21" fmla="*/ 0 w 2928"/>
              <a:gd name="T22" fmla="*/ 0 h 1872"/>
              <a:gd name="T23" fmla="*/ 2928 w 2928"/>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8" h="1872">
                <a:moveTo>
                  <a:pt x="288" y="1872"/>
                </a:moveTo>
                <a:lnTo>
                  <a:pt x="0" y="1872"/>
                </a:lnTo>
                <a:lnTo>
                  <a:pt x="0" y="432"/>
                </a:lnTo>
                <a:lnTo>
                  <a:pt x="1392" y="0"/>
                </a:lnTo>
                <a:lnTo>
                  <a:pt x="2928" y="432"/>
                </a:lnTo>
                <a:lnTo>
                  <a:pt x="2928" y="1872"/>
                </a:lnTo>
                <a:lnTo>
                  <a:pt x="288" y="1872"/>
                </a:lnTo>
                <a:close/>
              </a:path>
            </a:pathLst>
          </a:custGeom>
          <a:solidFill>
            <a:srgbClr val="996600"/>
          </a:solidFill>
          <a:ln w="28575" cap="sq">
            <a:solidFill>
              <a:srgbClr val="663300"/>
            </a:solidFill>
            <a:round/>
            <a:headEnd/>
            <a:tailEnd/>
          </a:ln>
        </p:spPr>
        <p:txBody>
          <a:bodyPr wrap="none" anchor="ctr"/>
          <a:lstStyle/>
          <a:p>
            <a:endParaRPr lang="en-US" dirty="0"/>
          </a:p>
        </p:txBody>
      </p:sp>
      <p:sp>
        <p:nvSpPr>
          <p:cNvPr id="5" name="Rectangle 9"/>
          <p:cNvSpPr>
            <a:spLocks noChangeArrowheads="1"/>
          </p:cNvSpPr>
          <p:nvPr/>
        </p:nvSpPr>
        <p:spPr bwMode="auto">
          <a:xfrm>
            <a:off x="762000" y="4953000"/>
            <a:ext cx="4267200" cy="609600"/>
          </a:xfrm>
          <a:prstGeom prst="rect">
            <a:avLst/>
          </a:prstGeom>
          <a:solidFill>
            <a:schemeClr val="accent6">
              <a:lumMod val="50000"/>
            </a:schemeClr>
          </a:solidFill>
          <a:ln w="12700" cap="sq">
            <a:solidFill>
              <a:srgbClr val="663300"/>
            </a:solidFill>
            <a:miter lim="800000"/>
            <a:headEnd/>
            <a:tailEnd/>
          </a:ln>
        </p:spPr>
        <p:txBody>
          <a:bodyPr wrap="none" anchor="ctr"/>
          <a:lstStyle/>
          <a:p>
            <a:pPr algn="ctr"/>
            <a:endParaRPr lang="en-US" sz="4800"/>
          </a:p>
        </p:txBody>
      </p:sp>
      <p:sp>
        <p:nvSpPr>
          <p:cNvPr id="6" name="Rectangle 10"/>
          <p:cNvSpPr>
            <a:spLocks noChangeArrowheads="1"/>
          </p:cNvSpPr>
          <p:nvPr/>
        </p:nvSpPr>
        <p:spPr bwMode="auto">
          <a:xfrm>
            <a:off x="990600" y="4495800"/>
            <a:ext cx="3810000" cy="457200"/>
          </a:xfrm>
          <a:prstGeom prst="rect">
            <a:avLst/>
          </a:prstGeom>
          <a:solidFill>
            <a:schemeClr val="accent3"/>
          </a:solidFill>
          <a:ln w="12700" cap="sq">
            <a:solidFill>
              <a:srgbClr val="663300"/>
            </a:solidFill>
            <a:miter lim="800000"/>
            <a:headEnd/>
            <a:tailEnd/>
          </a:ln>
        </p:spPr>
        <p:txBody>
          <a:bodyPr wrap="none" anchor="ctr"/>
          <a:lstStyle/>
          <a:p>
            <a:pPr algn="ctr"/>
            <a:r>
              <a:rPr lang="en-US" sz="2000" dirty="0">
                <a:solidFill>
                  <a:schemeClr val="bg1"/>
                </a:solidFill>
              </a:rPr>
              <a:t>Green material</a:t>
            </a:r>
            <a:endParaRPr lang="en-US" dirty="0">
              <a:solidFill>
                <a:schemeClr val="bg1"/>
              </a:solidFill>
            </a:endParaRPr>
          </a:p>
        </p:txBody>
      </p:sp>
      <p:sp>
        <p:nvSpPr>
          <p:cNvPr id="7" name="Rectangle 11"/>
          <p:cNvSpPr>
            <a:spLocks noChangeArrowheads="1"/>
          </p:cNvSpPr>
          <p:nvPr/>
        </p:nvSpPr>
        <p:spPr bwMode="auto">
          <a:xfrm>
            <a:off x="990600" y="4038600"/>
            <a:ext cx="3810000" cy="457200"/>
          </a:xfrm>
          <a:prstGeom prst="rect">
            <a:avLst/>
          </a:prstGeom>
          <a:solidFill>
            <a:schemeClr val="accent6">
              <a:lumMod val="50000"/>
            </a:schemeClr>
          </a:solidFill>
          <a:ln w="12700" cap="sq">
            <a:solidFill>
              <a:srgbClr val="663300"/>
            </a:solidFill>
            <a:miter lim="800000"/>
            <a:headEnd/>
            <a:tailEnd/>
          </a:ln>
        </p:spPr>
        <p:txBody>
          <a:bodyPr wrap="none" anchor="ctr"/>
          <a:lstStyle/>
          <a:p>
            <a:pPr algn="ctr"/>
            <a:r>
              <a:rPr lang="en-US" sz="2000" dirty="0">
                <a:solidFill>
                  <a:schemeClr val="bg1"/>
                </a:solidFill>
              </a:rPr>
              <a:t>Brown material</a:t>
            </a:r>
          </a:p>
        </p:txBody>
      </p:sp>
      <p:sp>
        <p:nvSpPr>
          <p:cNvPr id="8" name="Rectangle 12"/>
          <p:cNvSpPr>
            <a:spLocks noChangeArrowheads="1"/>
          </p:cNvSpPr>
          <p:nvPr/>
        </p:nvSpPr>
        <p:spPr bwMode="auto">
          <a:xfrm>
            <a:off x="990600" y="3581400"/>
            <a:ext cx="3810000" cy="457200"/>
          </a:xfrm>
          <a:prstGeom prst="rect">
            <a:avLst/>
          </a:prstGeom>
          <a:solidFill>
            <a:schemeClr val="accent3"/>
          </a:solidFill>
          <a:ln w="12700" cap="sq">
            <a:solidFill>
              <a:srgbClr val="663300"/>
            </a:solidFill>
            <a:miter lim="800000"/>
            <a:headEnd/>
            <a:tailEnd/>
          </a:ln>
        </p:spPr>
        <p:txBody>
          <a:bodyPr wrap="none" anchor="ctr"/>
          <a:lstStyle/>
          <a:p>
            <a:pPr algn="ctr"/>
            <a:r>
              <a:rPr lang="en-US" sz="2000" dirty="0">
                <a:solidFill>
                  <a:schemeClr val="bg1"/>
                </a:solidFill>
              </a:rPr>
              <a:t>Green material</a:t>
            </a:r>
          </a:p>
        </p:txBody>
      </p:sp>
      <p:grpSp>
        <p:nvGrpSpPr>
          <p:cNvPr id="9" name="Group 33"/>
          <p:cNvGrpSpPr>
            <a:grpSpLocks/>
          </p:cNvGrpSpPr>
          <p:nvPr/>
        </p:nvGrpSpPr>
        <p:grpSpPr bwMode="auto">
          <a:xfrm>
            <a:off x="2057400" y="1447800"/>
            <a:ext cx="1296988" cy="1198563"/>
            <a:chOff x="3600" y="1200"/>
            <a:chExt cx="817" cy="755"/>
          </a:xfrm>
          <a:solidFill>
            <a:schemeClr val="accent5"/>
          </a:solidFill>
        </p:grpSpPr>
        <p:sp>
          <p:nvSpPr>
            <p:cNvPr id="10" name="Freeform 27"/>
            <p:cNvSpPr>
              <a:spLocks/>
            </p:cNvSpPr>
            <p:nvPr/>
          </p:nvSpPr>
          <p:spPr bwMode="auto">
            <a:xfrm>
              <a:off x="3936" y="1584"/>
              <a:ext cx="145" cy="227"/>
            </a:xfrm>
            <a:custGeom>
              <a:avLst/>
              <a:gdLst>
                <a:gd name="T0" fmla="*/ 197 w 484"/>
                <a:gd name="T1" fmla="*/ 22 h 778"/>
                <a:gd name="T2" fmla="*/ 130 w 484"/>
                <a:gd name="T3" fmla="*/ 222 h 778"/>
                <a:gd name="T4" fmla="*/ 97 w 484"/>
                <a:gd name="T5" fmla="*/ 289 h 778"/>
                <a:gd name="T6" fmla="*/ 30 w 484"/>
                <a:gd name="T7" fmla="*/ 478 h 778"/>
                <a:gd name="T8" fmla="*/ 86 w 484"/>
                <a:gd name="T9" fmla="*/ 711 h 778"/>
                <a:gd name="T10" fmla="*/ 208 w 484"/>
                <a:gd name="T11" fmla="*/ 778 h 778"/>
                <a:gd name="T12" fmla="*/ 342 w 484"/>
                <a:gd name="T13" fmla="*/ 767 h 778"/>
                <a:gd name="T14" fmla="*/ 375 w 484"/>
                <a:gd name="T15" fmla="*/ 756 h 778"/>
                <a:gd name="T16" fmla="*/ 431 w 484"/>
                <a:gd name="T17" fmla="*/ 656 h 778"/>
                <a:gd name="T18" fmla="*/ 453 w 484"/>
                <a:gd name="T19" fmla="*/ 589 h 778"/>
                <a:gd name="T20" fmla="*/ 397 w 484"/>
                <a:gd name="T21" fmla="*/ 211 h 778"/>
                <a:gd name="T22" fmla="*/ 286 w 484"/>
                <a:gd name="T23" fmla="*/ 78 h 778"/>
                <a:gd name="T24" fmla="*/ 231 w 484"/>
                <a:gd name="T25" fmla="*/ 34 h 778"/>
                <a:gd name="T26" fmla="*/ 197 w 484"/>
                <a:gd name="T27" fmla="*/ 22 h 7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4"/>
                <a:gd name="T43" fmla="*/ 0 h 778"/>
                <a:gd name="T44" fmla="*/ 484 w 484"/>
                <a:gd name="T45" fmla="*/ 778 h 7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4" h="778">
                  <a:moveTo>
                    <a:pt x="197" y="22"/>
                  </a:moveTo>
                  <a:cubicBezTo>
                    <a:pt x="184" y="89"/>
                    <a:pt x="181" y="173"/>
                    <a:pt x="130" y="222"/>
                  </a:cubicBezTo>
                  <a:cubicBezTo>
                    <a:pt x="91" y="344"/>
                    <a:pt x="153" y="163"/>
                    <a:pt x="97" y="289"/>
                  </a:cubicBezTo>
                  <a:cubicBezTo>
                    <a:pt x="71" y="349"/>
                    <a:pt x="44" y="414"/>
                    <a:pt x="30" y="478"/>
                  </a:cubicBezTo>
                  <a:cubicBezTo>
                    <a:pt x="35" y="551"/>
                    <a:pt x="0" y="682"/>
                    <a:pt x="86" y="711"/>
                  </a:cubicBezTo>
                  <a:cubicBezTo>
                    <a:pt x="120" y="746"/>
                    <a:pt x="167" y="751"/>
                    <a:pt x="208" y="778"/>
                  </a:cubicBezTo>
                  <a:cubicBezTo>
                    <a:pt x="253" y="774"/>
                    <a:pt x="298" y="773"/>
                    <a:pt x="342" y="767"/>
                  </a:cubicBezTo>
                  <a:cubicBezTo>
                    <a:pt x="353" y="765"/>
                    <a:pt x="367" y="764"/>
                    <a:pt x="375" y="756"/>
                  </a:cubicBezTo>
                  <a:cubicBezTo>
                    <a:pt x="407" y="723"/>
                    <a:pt x="418" y="695"/>
                    <a:pt x="431" y="656"/>
                  </a:cubicBezTo>
                  <a:cubicBezTo>
                    <a:pt x="439" y="634"/>
                    <a:pt x="453" y="589"/>
                    <a:pt x="453" y="589"/>
                  </a:cubicBezTo>
                  <a:cubicBezTo>
                    <a:pt x="471" y="478"/>
                    <a:pt x="484" y="302"/>
                    <a:pt x="397" y="211"/>
                  </a:cubicBezTo>
                  <a:cubicBezTo>
                    <a:pt x="377" y="151"/>
                    <a:pt x="338" y="112"/>
                    <a:pt x="286" y="78"/>
                  </a:cubicBezTo>
                  <a:cubicBezTo>
                    <a:pt x="242" y="11"/>
                    <a:pt x="291" y="70"/>
                    <a:pt x="231" y="34"/>
                  </a:cubicBezTo>
                  <a:cubicBezTo>
                    <a:pt x="198" y="14"/>
                    <a:pt x="219" y="0"/>
                    <a:pt x="197" y="22"/>
                  </a:cubicBezTo>
                  <a:close/>
                </a:path>
              </a:pathLst>
            </a:custGeom>
            <a:grpFill/>
            <a:ln w="12700" cap="sq">
              <a:solidFill>
                <a:srgbClr val="00FFFF"/>
              </a:solidFill>
              <a:round/>
              <a:headEnd/>
              <a:tailEnd/>
            </a:ln>
          </p:spPr>
          <p:txBody>
            <a:bodyPr wrap="none" anchor="ctr"/>
            <a:lstStyle/>
            <a:p>
              <a:endParaRPr lang="en-US"/>
            </a:p>
          </p:txBody>
        </p:sp>
        <p:sp>
          <p:nvSpPr>
            <p:cNvPr id="11" name="Freeform 28"/>
            <p:cNvSpPr>
              <a:spLocks/>
            </p:cNvSpPr>
            <p:nvPr/>
          </p:nvSpPr>
          <p:spPr bwMode="auto">
            <a:xfrm>
              <a:off x="4224" y="1200"/>
              <a:ext cx="136" cy="215"/>
            </a:xfrm>
            <a:custGeom>
              <a:avLst/>
              <a:gdLst>
                <a:gd name="T0" fmla="*/ 119 w 264"/>
                <a:gd name="T1" fmla="*/ 0 h 511"/>
                <a:gd name="T2" fmla="*/ 30 w 264"/>
                <a:gd name="T3" fmla="*/ 278 h 511"/>
                <a:gd name="T4" fmla="*/ 119 w 264"/>
                <a:gd name="T5" fmla="*/ 511 h 511"/>
                <a:gd name="T6" fmla="*/ 208 w 264"/>
                <a:gd name="T7" fmla="*/ 500 h 511"/>
                <a:gd name="T8" fmla="*/ 264 w 264"/>
                <a:gd name="T9" fmla="*/ 334 h 511"/>
                <a:gd name="T10" fmla="*/ 197 w 264"/>
                <a:gd name="T11" fmla="*/ 189 h 511"/>
                <a:gd name="T12" fmla="*/ 119 w 264"/>
                <a:gd name="T13" fmla="*/ 78 h 511"/>
                <a:gd name="T14" fmla="*/ 119 w 264"/>
                <a:gd name="T15" fmla="*/ 0 h 511"/>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511"/>
                <a:gd name="T26" fmla="*/ 264 w 264"/>
                <a:gd name="T27" fmla="*/ 511 h 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511">
                  <a:moveTo>
                    <a:pt x="119" y="0"/>
                  </a:moveTo>
                  <a:cubicBezTo>
                    <a:pt x="110" y="123"/>
                    <a:pt x="118" y="194"/>
                    <a:pt x="30" y="278"/>
                  </a:cubicBezTo>
                  <a:cubicBezTo>
                    <a:pt x="0" y="401"/>
                    <a:pt x="2" y="472"/>
                    <a:pt x="119" y="511"/>
                  </a:cubicBezTo>
                  <a:cubicBezTo>
                    <a:pt x="149" y="507"/>
                    <a:pt x="180" y="511"/>
                    <a:pt x="208" y="500"/>
                  </a:cubicBezTo>
                  <a:cubicBezTo>
                    <a:pt x="237" y="488"/>
                    <a:pt x="259" y="359"/>
                    <a:pt x="264" y="334"/>
                  </a:cubicBezTo>
                  <a:cubicBezTo>
                    <a:pt x="252" y="272"/>
                    <a:pt x="251" y="225"/>
                    <a:pt x="197" y="189"/>
                  </a:cubicBezTo>
                  <a:cubicBezTo>
                    <a:pt x="176" y="157"/>
                    <a:pt x="137" y="114"/>
                    <a:pt x="119" y="78"/>
                  </a:cubicBezTo>
                  <a:lnTo>
                    <a:pt x="119" y="0"/>
                  </a:lnTo>
                  <a:close/>
                </a:path>
              </a:pathLst>
            </a:custGeom>
            <a:grpFill/>
            <a:ln w="12700" cap="sq">
              <a:solidFill>
                <a:srgbClr val="00FFFF"/>
              </a:solidFill>
              <a:round/>
              <a:headEnd/>
              <a:tailEnd/>
            </a:ln>
          </p:spPr>
          <p:txBody>
            <a:bodyPr wrap="none" anchor="ctr"/>
            <a:lstStyle/>
            <a:p>
              <a:endParaRPr lang="en-US"/>
            </a:p>
          </p:txBody>
        </p:sp>
        <p:sp>
          <p:nvSpPr>
            <p:cNvPr id="12" name="Freeform 29"/>
            <p:cNvSpPr>
              <a:spLocks/>
            </p:cNvSpPr>
            <p:nvPr/>
          </p:nvSpPr>
          <p:spPr bwMode="auto">
            <a:xfrm>
              <a:off x="3984" y="1296"/>
              <a:ext cx="136" cy="215"/>
            </a:xfrm>
            <a:custGeom>
              <a:avLst/>
              <a:gdLst>
                <a:gd name="T0" fmla="*/ 119 w 264"/>
                <a:gd name="T1" fmla="*/ 0 h 511"/>
                <a:gd name="T2" fmla="*/ 30 w 264"/>
                <a:gd name="T3" fmla="*/ 278 h 511"/>
                <a:gd name="T4" fmla="*/ 119 w 264"/>
                <a:gd name="T5" fmla="*/ 511 h 511"/>
                <a:gd name="T6" fmla="*/ 208 w 264"/>
                <a:gd name="T7" fmla="*/ 500 h 511"/>
                <a:gd name="T8" fmla="*/ 264 w 264"/>
                <a:gd name="T9" fmla="*/ 334 h 511"/>
                <a:gd name="T10" fmla="*/ 197 w 264"/>
                <a:gd name="T11" fmla="*/ 189 h 511"/>
                <a:gd name="T12" fmla="*/ 119 w 264"/>
                <a:gd name="T13" fmla="*/ 78 h 511"/>
                <a:gd name="T14" fmla="*/ 119 w 264"/>
                <a:gd name="T15" fmla="*/ 0 h 511"/>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511"/>
                <a:gd name="T26" fmla="*/ 264 w 264"/>
                <a:gd name="T27" fmla="*/ 511 h 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511">
                  <a:moveTo>
                    <a:pt x="119" y="0"/>
                  </a:moveTo>
                  <a:cubicBezTo>
                    <a:pt x="110" y="123"/>
                    <a:pt x="118" y="194"/>
                    <a:pt x="30" y="278"/>
                  </a:cubicBezTo>
                  <a:cubicBezTo>
                    <a:pt x="0" y="401"/>
                    <a:pt x="2" y="472"/>
                    <a:pt x="119" y="511"/>
                  </a:cubicBezTo>
                  <a:cubicBezTo>
                    <a:pt x="149" y="507"/>
                    <a:pt x="180" y="511"/>
                    <a:pt x="208" y="500"/>
                  </a:cubicBezTo>
                  <a:cubicBezTo>
                    <a:pt x="237" y="488"/>
                    <a:pt x="259" y="359"/>
                    <a:pt x="264" y="334"/>
                  </a:cubicBezTo>
                  <a:cubicBezTo>
                    <a:pt x="252" y="272"/>
                    <a:pt x="251" y="225"/>
                    <a:pt x="197" y="189"/>
                  </a:cubicBezTo>
                  <a:cubicBezTo>
                    <a:pt x="176" y="157"/>
                    <a:pt x="137" y="114"/>
                    <a:pt x="119" y="78"/>
                  </a:cubicBezTo>
                  <a:lnTo>
                    <a:pt x="119" y="0"/>
                  </a:lnTo>
                  <a:close/>
                </a:path>
              </a:pathLst>
            </a:custGeom>
            <a:grpFill/>
            <a:ln w="12700" cap="sq">
              <a:solidFill>
                <a:srgbClr val="00FFFF"/>
              </a:solidFill>
              <a:round/>
              <a:headEnd/>
              <a:tailEnd/>
            </a:ln>
          </p:spPr>
          <p:txBody>
            <a:bodyPr wrap="none" anchor="ctr"/>
            <a:lstStyle/>
            <a:p>
              <a:endParaRPr lang="en-US"/>
            </a:p>
          </p:txBody>
        </p:sp>
        <p:sp>
          <p:nvSpPr>
            <p:cNvPr id="13" name="Freeform 30"/>
            <p:cNvSpPr>
              <a:spLocks/>
            </p:cNvSpPr>
            <p:nvPr/>
          </p:nvSpPr>
          <p:spPr bwMode="auto">
            <a:xfrm>
              <a:off x="4272" y="1680"/>
              <a:ext cx="145" cy="227"/>
            </a:xfrm>
            <a:custGeom>
              <a:avLst/>
              <a:gdLst>
                <a:gd name="T0" fmla="*/ 197 w 484"/>
                <a:gd name="T1" fmla="*/ 22 h 778"/>
                <a:gd name="T2" fmla="*/ 130 w 484"/>
                <a:gd name="T3" fmla="*/ 222 h 778"/>
                <a:gd name="T4" fmla="*/ 97 w 484"/>
                <a:gd name="T5" fmla="*/ 289 h 778"/>
                <a:gd name="T6" fmla="*/ 30 w 484"/>
                <a:gd name="T7" fmla="*/ 478 h 778"/>
                <a:gd name="T8" fmla="*/ 86 w 484"/>
                <a:gd name="T9" fmla="*/ 711 h 778"/>
                <a:gd name="T10" fmla="*/ 208 w 484"/>
                <a:gd name="T11" fmla="*/ 778 h 778"/>
                <a:gd name="T12" fmla="*/ 342 w 484"/>
                <a:gd name="T13" fmla="*/ 767 h 778"/>
                <a:gd name="T14" fmla="*/ 375 w 484"/>
                <a:gd name="T15" fmla="*/ 756 h 778"/>
                <a:gd name="T16" fmla="*/ 431 w 484"/>
                <a:gd name="T17" fmla="*/ 656 h 778"/>
                <a:gd name="T18" fmla="*/ 453 w 484"/>
                <a:gd name="T19" fmla="*/ 589 h 778"/>
                <a:gd name="T20" fmla="*/ 397 w 484"/>
                <a:gd name="T21" fmla="*/ 211 h 778"/>
                <a:gd name="T22" fmla="*/ 286 w 484"/>
                <a:gd name="T23" fmla="*/ 78 h 778"/>
                <a:gd name="T24" fmla="*/ 231 w 484"/>
                <a:gd name="T25" fmla="*/ 34 h 778"/>
                <a:gd name="T26" fmla="*/ 197 w 484"/>
                <a:gd name="T27" fmla="*/ 22 h 7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4"/>
                <a:gd name="T43" fmla="*/ 0 h 778"/>
                <a:gd name="T44" fmla="*/ 484 w 484"/>
                <a:gd name="T45" fmla="*/ 778 h 7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4" h="778">
                  <a:moveTo>
                    <a:pt x="197" y="22"/>
                  </a:moveTo>
                  <a:cubicBezTo>
                    <a:pt x="184" y="89"/>
                    <a:pt x="181" y="173"/>
                    <a:pt x="130" y="222"/>
                  </a:cubicBezTo>
                  <a:cubicBezTo>
                    <a:pt x="91" y="344"/>
                    <a:pt x="153" y="163"/>
                    <a:pt x="97" y="289"/>
                  </a:cubicBezTo>
                  <a:cubicBezTo>
                    <a:pt x="71" y="349"/>
                    <a:pt x="44" y="414"/>
                    <a:pt x="30" y="478"/>
                  </a:cubicBezTo>
                  <a:cubicBezTo>
                    <a:pt x="35" y="551"/>
                    <a:pt x="0" y="682"/>
                    <a:pt x="86" y="711"/>
                  </a:cubicBezTo>
                  <a:cubicBezTo>
                    <a:pt x="120" y="746"/>
                    <a:pt x="167" y="751"/>
                    <a:pt x="208" y="778"/>
                  </a:cubicBezTo>
                  <a:cubicBezTo>
                    <a:pt x="253" y="774"/>
                    <a:pt x="298" y="773"/>
                    <a:pt x="342" y="767"/>
                  </a:cubicBezTo>
                  <a:cubicBezTo>
                    <a:pt x="353" y="765"/>
                    <a:pt x="367" y="764"/>
                    <a:pt x="375" y="756"/>
                  </a:cubicBezTo>
                  <a:cubicBezTo>
                    <a:pt x="407" y="723"/>
                    <a:pt x="418" y="695"/>
                    <a:pt x="431" y="656"/>
                  </a:cubicBezTo>
                  <a:cubicBezTo>
                    <a:pt x="439" y="634"/>
                    <a:pt x="453" y="589"/>
                    <a:pt x="453" y="589"/>
                  </a:cubicBezTo>
                  <a:cubicBezTo>
                    <a:pt x="471" y="478"/>
                    <a:pt x="484" y="302"/>
                    <a:pt x="397" y="211"/>
                  </a:cubicBezTo>
                  <a:cubicBezTo>
                    <a:pt x="377" y="151"/>
                    <a:pt x="338" y="112"/>
                    <a:pt x="286" y="78"/>
                  </a:cubicBezTo>
                  <a:cubicBezTo>
                    <a:pt x="242" y="11"/>
                    <a:pt x="291" y="70"/>
                    <a:pt x="231" y="34"/>
                  </a:cubicBezTo>
                  <a:cubicBezTo>
                    <a:pt x="198" y="14"/>
                    <a:pt x="219" y="0"/>
                    <a:pt x="197" y="22"/>
                  </a:cubicBezTo>
                  <a:close/>
                </a:path>
              </a:pathLst>
            </a:custGeom>
            <a:grpFill/>
            <a:ln w="12700" cap="sq">
              <a:solidFill>
                <a:srgbClr val="00FFFF"/>
              </a:solidFill>
              <a:round/>
              <a:headEnd/>
              <a:tailEnd/>
            </a:ln>
          </p:spPr>
          <p:txBody>
            <a:bodyPr wrap="none" anchor="ctr"/>
            <a:lstStyle/>
            <a:p>
              <a:endParaRPr lang="en-US"/>
            </a:p>
          </p:txBody>
        </p:sp>
        <p:sp>
          <p:nvSpPr>
            <p:cNvPr id="14" name="Freeform 31"/>
            <p:cNvSpPr>
              <a:spLocks/>
            </p:cNvSpPr>
            <p:nvPr/>
          </p:nvSpPr>
          <p:spPr bwMode="auto">
            <a:xfrm>
              <a:off x="3600" y="1728"/>
              <a:ext cx="145" cy="227"/>
            </a:xfrm>
            <a:custGeom>
              <a:avLst/>
              <a:gdLst>
                <a:gd name="T0" fmla="*/ 197 w 484"/>
                <a:gd name="T1" fmla="*/ 22 h 778"/>
                <a:gd name="T2" fmla="*/ 130 w 484"/>
                <a:gd name="T3" fmla="*/ 222 h 778"/>
                <a:gd name="T4" fmla="*/ 97 w 484"/>
                <a:gd name="T5" fmla="*/ 289 h 778"/>
                <a:gd name="T6" fmla="*/ 30 w 484"/>
                <a:gd name="T7" fmla="*/ 478 h 778"/>
                <a:gd name="T8" fmla="*/ 86 w 484"/>
                <a:gd name="T9" fmla="*/ 711 h 778"/>
                <a:gd name="T10" fmla="*/ 208 w 484"/>
                <a:gd name="T11" fmla="*/ 778 h 778"/>
                <a:gd name="T12" fmla="*/ 342 w 484"/>
                <a:gd name="T13" fmla="*/ 767 h 778"/>
                <a:gd name="T14" fmla="*/ 375 w 484"/>
                <a:gd name="T15" fmla="*/ 756 h 778"/>
                <a:gd name="T16" fmla="*/ 431 w 484"/>
                <a:gd name="T17" fmla="*/ 656 h 778"/>
                <a:gd name="T18" fmla="*/ 453 w 484"/>
                <a:gd name="T19" fmla="*/ 589 h 778"/>
                <a:gd name="T20" fmla="*/ 397 w 484"/>
                <a:gd name="T21" fmla="*/ 211 h 778"/>
                <a:gd name="T22" fmla="*/ 286 w 484"/>
                <a:gd name="T23" fmla="*/ 78 h 778"/>
                <a:gd name="T24" fmla="*/ 231 w 484"/>
                <a:gd name="T25" fmla="*/ 34 h 778"/>
                <a:gd name="T26" fmla="*/ 197 w 484"/>
                <a:gd name="T27" fmla="*/ 22 h 7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4"/>
                <a:gd name="T43" fmla="*/ 0 h 778"/>
                <a:gd name="T44" fmla="*/ 484 w 484"/>
                <a:gd name="T45" fmla="*/ 778 h 7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4" h="778">
                  <a:moveTo>
                    <a:pt x="197" y="22"/>
                  </a:moveTo>
                  <a:cubicBezTo>
                    <a:pt x="184" y="89"/>
                    <a:pt x="181" y="173"/>
                    <a:pt x="130" y="222"/>
                  </a:cubicBezTo>
                  <a:cubicBezTo>
                    <a:pt x="91" y="344"/>
                    <a:pt x="153" y="163"/>
                    <a:pt x="97" y="289"/>
                  </a:cubicBezTo>
                  <a:cubicBezTo>
                    <a:pt x="71" y="349"/>
                    <a:pt x="44" y="414"/>
                    <a:pt x="30" y="478"/>
                  </a:cubicBezTo>
                  <a:cubicBezTo>
                    <a:pt x="35" y="551"/>
                    <a:pt x="0" y="682"/>
                    <a:pt x="86" y="711"/>
                  </a:cubicBezTo>
                  <a:cubicBezTo>
                    <a:pt x="120" y="746"/>
                    <a:pt x="167" y="751"/>
                    <a:pt x="208" y="778"/>
                  </a:cubicBezTo>
                  <a:cubicBezTo>
                    <a:pt x="253" y="774"/>
                    <a:pt x="298" y="773"/>
                    <a:pt x="342" y="767"/>
                  </a:cubicBezTo>
                  <a:cubicBezTo>
                    <a:pt x="353" y="765"/>
                    <a:pt x="367" y="764"/>
                    <a:pt x="375" y="756"/>
                  </a:cubicBezTo>
                  <a:cubicBezTo>
                    <a:pt x="407" y="723"/>
                    <a:pt x="418" y="695"/>
                    <a:pt x="431" y="656"/>
                  </a:cubicBezTo>
                  <a:cubicBezTo>
                    <a:pt x="439" y="634"/>
                    <a:pt x="453" y="589"/>
                    <a:pt x="453" y="589"/>
                  </a:cubicBezTo>
                  <a:cubicBezTo>
                    <a:pt x="471" y="478"/>
                    <a:pt x="484" y="302"/>
                    <a:pt x="397" y="211"/>
                  </a:cubicBezTo>
                  <a:cubicBezTo>
                    <a:pt x="377" y="151"/>
                    <a:pt x="338" y="112"/>
                    <a:pt x="286" y="78"/>
                  </a:cubicBezTo>
                  <a:cubicBezTo>
                    <a:pt x="242" y="11"/>
                    <a:pt x="291" y="70"/>
                    <a:pt x="231" y="34"/>
                  </a:cubicBezTo>
                  <a:cubicBezTo>
                    <a:pt x="198" y="14"/>
                    <a:pt x="219" y="0"/>
                    <a:pt x="197" y="22"/>
                  </a:cubicBezTo>
                  <a:close/>
                </a:path>
              </a:pathLst>
            </a:custGeom>
            <a:grpFill/>
            <a:ln w="12700" cap="sq">
              <a:solidFill>
                <a:srgbClr val="00FFFF"/>
              </a:solidFill>
              <a:round/>
              <a:headEnd/>
              <a:tailEnd/>
            </a:ln>
          </p:spPr>
          <p:txBody>
            <a:bodyPr wrap="none" anchor="ctr"/>
            <a:lstStyle/>
            <a:p>
              <a:endParaRPr lang="en-US"/>
            </a:p>
          </p:txBody>
        </p:sp>
        <p:sp>
          <p:nvSpPr>
            <p:cNvPr id="15" name="Freeform 32"/>
            <p:cNvSpPr>
              <a:spLocks/>
            </p:cNvSpPr>
            <p:nvPr/>
          </p:nvSpPr>
          <p:spPr bwMode="auto">
            <a:xfrm>
              <a:off x="3648" y="1344"/>
              <a:ext cx="136" cy="215"/>
            </a:xfrm>
            <a:custGeom>
              <a:avLst/>
              <a:gdLst>
                <a:gd name="T0" fmla="*/ 119 w 264"/>
                <a:gd name="T1" fmla="*/ 0 h 511"/>
                <a:gd name="T2" fmla="*/ 30 w 264"/>
                <a:gd name="T3" fmla="*/ 278 h 511"/>
                <a:gd name="T4" fmla="*/ 119 w 264"/>
                <a:gd name="T5" fmla="*/ 511 h 511"/>
                <a:gd name="T6" fmla="*/ 208 w 264"/>
                <a:gd name="T7" fmla="*/ 500 h 511"/>
                <a:gd name="T8" fmla="*/ 264 w 264"/>
                <a:gd name="T9" fmla="*/ 334 h 511"/>
                <a:gd name="T10" fmla="*/ 197 w 264"/>
                <a:gd name="T11" fmla="*/ 189 h 511"/>
                <a:gd name="T12" fmla="*/ 119 w 264"/>
                <a:gd name="T13" fmla="*/ 78 h 511"/>
                <a:gd name="T14" fmla="*/ 119 w 264"/>
                <a:gd name="T15" fmla="*/ 0 h 511"/>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511"/>
                <a:gd name="T26" fmla="*/ 264 w 264"/>
                <a:gd name="T27" fmla="*/ 511 h 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511">
                  <a:moveTo>
                    <a:pt x="119" y="0"/>
                  </a:moveTo>
                  <a:cubicBezTo>
                    <a:pt x="110" y="123"/>
                    <a:pt x="118" y="194"/>
                    <a:pt x="30" y="278"/>
                  </a:cubicBezTo>
                  <a:cubicBezTo>
                    <a:pt x="0" y="401"/>
                    <a:pt x="2" y="472"/>
                    <a:pt x="119" y="511"/>
                  </a:cubicBezTo>
                  <a:cubicBezTo>
                    <a:pt x="149" y="507"/>
                    <a:pt x="180" y="511"/>
                    <a:pt x="208" y="500"/>
                  </a:cubicBezTo>
                  <a:cubicBezTo>
                    <a:pt x="237" y="488"/>
                    <a:pt x="259" y="359"/>
                    <a:pt x="264" y="334"/>
                  </a:cubicBezTo>
                  <a:cubicBezTo>
                    <a:pt x="252" y="272"/>
                    <a:pt x="251" y="225"/>
                    <a:pt x="197" y="189"/>
                  </a:cubicBezTo>
                  <a:cubicBezTo>
                    <a:pt x="176" y="157"/>
                    <a:pt x="137" y="114"/>
                    <a:pt x="119" y="78"/>
                  </a:cubicBezTo>
                  <a:lnTo>
                    <a:pt x="119" y="0"/>
                  </a:lnTo>
                  <a:close/>
                </a:path>
              </a:pathLst>
            </a:custGeom>
            <a:grpFill/>
            <a:ln w="12700" cap="sq">
              <a:solidFill>
                <a:srgbClr val="00FFFF"/>
              </a:solidFill>
              <a:round/>
              <a:headEnd/>
              <a:tailEnd/>
            </a:ln>
          </p:spPr>
          <p:txBody>
            <a:bodyPr wrap="none" anchor="ctr"/>
            <a:lstStyle/>
            <a:p>
              <a:endParaRPr lang="en-US"/>
            </a:p>
          </p:txBody>
        </p:sp>
      </p:grpSp>
      <p:sp>
        <p:nvSpPr>
          <p:cNvPr id="16" name="Text Box 34"/>
          <p:cNvSpPr txBox="1">
            <a:spLocks noChangeArrowheads="1"/>
          </p:cNvSpPr>
          <p:nvPr/>
        </p:nvSpPr>
        <p:spPr bwMode="auto">
          <a:xfrm>
            <a:off x="838200" y="5029200"/>
            <a:ext cx="4267200" cy="41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ctr">
              <a:lnSpc>
                <a:spcPct val="110000"/>
              </a:lnSpc>
            </a:pPr>
            <a:r>
              <a:rPr lang="en-US" sz="2000" dirty="0">
                <a:solidFill>
                  <a:schemeClr val="bg1"/>
                </a:solidFill>
              </a:rPr>
              <a:t>Bottom layer (brown material)</a:t>
            </a:r>
            <a:endParaRPr lang="en-US" dirty="0">
              <a:solidFill>
                <a:schemeClr val="bg1"/>
              </a:solidFill>
            </a:endParaRPr>
          </a:p>
        </p:txBody>
      </p:sp>
      <p:sp>
        <p:nvSpPr>
          <p:cNvPr id="21" name="TextBox 20"/>
          <p:cNvSpPr txBox="1"/>
          <p:nvPr/>
        </p:nvSpPr>
        <p:spPr>
          <a:xfrm>
            <a:off x="1981200" y="3124200"/>
            <a:ext cx="1828800" cy="400110"/>
          </a:xfrm>
          <a:prstGeom prst="rect">
            <a:avLst/>
          </a:prstGeom>
          <a:noFill/>
        </p:spPr>
        <p:txBody>
          <a:bodyPr wrap="square" rtlCol="0">
            <a:spAutoFit/>
          </a:bodyPr>
          <a:lstStyle/>
          <a:p>
            <a:r>
              <a:rPr lang="en-US" sz="2000" dirty="0">
                <a:solidFill>
                  <a:schemeClr val="bg1"/>
                </a:solidFill>
              </a:rPr>
              <a:t>Brown </a:t>
            </a:r>
            <a:r>
              <a:rPr lang="en-US" sz="2000" dirty="0" smtClean="0">
                <a:solidFill>
                  <a:schemeClr val="bg1"/>
                </a:solidFill>
              </a:rPr>
              <a:t>material</a:t>
            </a:r>
            <a:endParaRPr lang="en-US" sz="2000" dirty="0">
              <a:solidFill>
                <a:schemeClr val="bg1"/>
              </a:solidFill>
            </a:endParaRPr>
          </a:p>
        </p:txBody>
      </p:sp>
    </p:spTree>
    <p:extLst>
      <p:ext uri="{BB962C8B-B14F-4D97-AF65-F5344CB8AC3E}">
        <p14:creationId xmlns:p14="http://schemas.microsoft.com/office/powerpoint/2010/main" val="36931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P spid="6" grpId="0" animBg="1" autoUpdateAnimBg="0"/>
      <p:bldP spid="7" grpId="0" animBg="1" autoUpdateAnimBg="0"/>
      <p:bldP spid="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Bins</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295400"/>
            <a:ext cx="2590800" cy="1943100"/>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334256" y="1295400"/>
            <a:ext cx="1710788" cy="2286000"/>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810000"/>
            <a:ext cx="3505200" cy="197167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2133600"/>
            <a:ext cx="1826048" cy="240125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0" y="3873499"/>
            <a:ext cx="2340731" cy="1765301"/>
          </a:xfrm>
          <a:prstGeom prst="rect">
            <a:avLst/>
          </a:prstGeom>
        </p:spPr>
      </p:pic>
      <p:sp>
        <p:nvSpPr>
          <p:cNvPr id="13" name="TextBox 12"/>
          <p:cNvSpPr txBox="1"/>
          <p:nvPr/>
        </p:nvSpPr>
        <p:spPr>
          <a:xfrm>
            <a:off x="4212469" y="5575756"/>
            <a:ext cx="2340731" cy="215444"/>
          </a:xfrm>
          <a:prstGeom prst="rect">
            <a:avLst/>
          </a:prstGeom>
          <a:noFill/>
        </p:spPr>
        <p:txBody>
          <a:bodyPr wrap="square" rtlCol="0">
            <a:spAutoFit/>
          </a:bodyPr>
          <a:lstStyle/>
          <a:p>
            <a:r>
              <a:rPr lang="en-US" sz="800" dirty="0">
                <a:solidFill>
                  <a:schemeClr val="bg1">
                    <a:lumMod val="50000"/>
                  </a:schemeClr>
                </a:solidFill>
              </a:rPr>
              <a:t> </a:t>
            </a:r>
            <a:r>
              <a:rPr lang="en-US" sz="800" dirty="0" smtClean="0">
                <a:solidFill>
                  <a:schemeClr val="bg1">
                    <a:lumMod val="50000"/>
                  </a:schemeClr>
                </a:solidFill>
              </a:rPr>
              <a:t>Source: James Murray-White, GreenProphet.com</a:t>
            </a:r>
            <a:endParaRPr lang="en-US" sz="800" dirty="0">
              <a:solidFill>
                <a:schemeClr val="bg1">
                  <a:lumMod val="50000"/>
                </a:schemeClr>
              </a:solidFill>
            </a:endParaRPr>
          </a:p>
        </p:txBody>
      </p:sp>
      <p:sp>
        <p:nvSpPr>
          <p:cNvPr id="14" name="TextBox 13"/>
          <p:cNvSpPr txBox="1"/>
          <p:nvPr/>
        </p:nvSpPr>
        <p:spPr>
          <a:xfrm>
            <a:off x="381000" y="5728156"/>
            <a:ext cx="2569331" cy="215444"/>
          </a:xfrm>
          <a:prstGeom prst="rect">
            <a:avLst/>
          </a:prstGeom>
          <a:noFill/>
        </p:spPr>
        <p:txBody>
          <a:bodyPr wrap="square" rtlCol="0">
            <a:spAutoFit/>
          </a:bodyPr>
          <a:lstStyle/>
          <a:p>
            <a:r>
              <a:rPr lang="en-US" sz="800" dirty="0"/>
              <a:t> </a:t>
            </a:r>
            <a:r>
              <a:rPr lang="en-US" sz="800" dirty="0" smtClean="0">
                <a:solidFill>
                  <a:schemeClr val="bg1">
                    <a:lumMod val="50000"/>
                  </a:schemeClr>
                </a:solidFill>
              </a:rPr>
              <a:t>Source: Lucille </a:t>
            </a:r>
            <a:r>
              <a:rPr lang="en-US" sz="800" dirty="0" err="1" smtClean="0">
                <a:solidFill>
                  <a:schemeClr val="bg1">
                    <a:lumMod val="50000"/>
                  </a:schemeClr>
                </a:solidFill>
              </a:rPr>
              <a:t>Beachdell</a:t>
            </a:r>
            <a:endParaRPr lang="en-US" sz="800" dirty="0">
              <a:solidFill>
                <a:schemeClr val="bg1">
                  <a:lumMod val="50000"/>
                </a:schemeClr>
              </a:solidFill>
            </a:endParaRPr>
          </a:p>
        </p:txBody>
      </p:sp>
      <p:sp>
        <p:nvSpPr>
          <p:cNvPr id="10" name="TextBox 9"/>
          <p:cNvSpPr txBox="1"/>
          <p:nvPr/>
        </p:nvSpPr>
        <p:spPr>
          <a:xfrm>
            <a:off x="838200" y="3226504"/>
            <a:ext cx="1866900" cy="215444"/>
          </a:xfrm>
          <a:prstGeom prst="rect">
            <a:avLst/>
          </a:prstGeom>
          <a:noFill/>
        </p:spPr>
        <p:txBody>
          <a:bodyPr wrap="square" rtlCol="0">
            <a:spAutoFit/>
          </a:bodyPr>
          <a:lstStyle/>
          <a:p>
            <a:r>
              <a:rPr lang="en-US" sz="800" dirty="0" smtClean="0">
                <a:solidFill>
                  <a:schemeClr val="bg1">
                    <a:lumMod val="50000"/>
                  </a:schemeClr>
                </a:solidFill>
              </a:rPr>
              <a:t>Source: Angel Arroyo-Rodríguez</a:t>
            </a:r>
            <a:endParaRPr lang="en-US" sz="800" dirty="0">
              <a:solidFill>
                <a:schemeClr val="bg1">
                  <a:lumMod val="50000"/>
                </a:schemeClr>
              </a:solidFill>
            </a:endParaRPr>
          </a:p>
        </p:txBody>
      </p:sp>
      <p:sp>
        <p:nvSpPr>
          <p:cNvPr id="15" name="TextBox 14"/>
          <p:cNvSpPr txBox="1"/>
          <p:nvPr/>
        </p:nvSpPr>
        <p:spPr>
          <a:xfrm>
            <a:off x="6839712" y="4493410"/>
            <a:ext cx="1866900" cy="215444"/>
          </a:xfrm>
          <a:prstGeom prst="rect">
            <a:avLst/>
          </a:prstGeom>
          <a:noFill/>
        </p:spPr>
        <p:txBody>
          <a:bodyPr wrap="square" rtlCol="0">
            <a:spAutoFit/>
          </a:bodyPr>
          <a:lstStyle/>
          <a:p>
            <a:r>
              <a:rPr lang="en-US" sz="800" dirty="0" smtClean="0">
                <a:solidFill>
                  <a:schemeClr val="bg1">
                    <a:lumMod val="50000"/>
                  </a:schemeClr>
                </a:solidFill>
              </a:rPr>
              <a:t>Source: Angel Arroyo-Rodríguez</a:t>
            </a:r>
            <a:endParaRPr lang="en-US" sz="800" dirty="0">
              <a:solidFill>
                <a:schemeClr val="bg1">
                  <a:lumMod val="50000"/>
                </a:schemeClr>
              </a:solidFill>
            </a:endParaRPr>
          </a:p>
        </p:txBody>
      </p:sp>
      <p:sp>
        <p:nvSpPr>
          <p:cNvPr id="16" name="TextBox 15"/>
          <p:cNvSpPr txBox="1"/>
          <p:nvPr/>
        </p:nvSpPr>
        <p:spPr>
          <a:xfrm>
            <a:off x="4267200" y="3581400"/>
            <a:ext cx="1866900" cy="215444"/>
          </a:xfrm>
          <a:prstGeom prst="rect">
            <a:avLst/>
          </a:prstGeom>
          <a:noFill/>
        </p:spPr>
        <p:txBody>
          <a:bodyPr wrap="square" rtlCol="0">
            <a:spAutoFit/>
          </a:bodyPr>
          <a:lstStyle/>
          <a:p>
            <a:r>
              <a:rPr lang="en-US" sz="800" dirty="0" smtClean="0">
                <a:solidFill>
                  <a:schemeClr val="bg1">
                    <a:lumMod val="50000"/>
                  </a:schemeClr>
                </a:solidFill>
              </a:rPr>
              <a:t>Source: Angel Arroyo-Rodríguez</a:t>
            </a:r>
            <a:endParaRPr lang="en-US" sz="800" dirty="0">
              <a:solidFill>
                <a:schemeClr val="bg1">
                  <a:lumMod val="50000"/>
                </a:schemeClr>
              </a:solidFill>
            </a:endParaRPr>
          </a:p>
        </p:txBody>
      </p:sp>
    </p:spTree>
    <p:extLst>
      <p:ext uri="{BB962C8B-B14F-4D97-AF65-F5344CB8AC3E}">
        <p14:creationId xmlns:p14="http://schemas.microsoft.com/office/powerpoint/2010/main" val="207460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a:t>
            </a:r>
            <a:endParaRPr lang="en-US" dirty="0"/>
          </a:p>
        </p:txBody>
      </p:sp>
      <p:sp>
        <p:nvSpPr>
          <p:cNvPr id="3" name="Content Placeholder 2"/>
          <p:cNvSpPr>
            <a:spLocks noGrp="1"/>
          </p:cNvSpPr>
          <p:nvPr>
            <p:ph idx="1"/>
          </p:nvPr>
        </p:nvSpPr>
        <p:spPr/>
        <p:txBody>
          <a:bodyPr>
            <a:normAutofit/>
          </a:bodyPr>
          <a:lstStyle/>
          <a:p>
            <a:r>
              <a:rPr lang="en-US" sz="2000" dirty="0"/>
              <a:t>Turn (mix) the compost pile every couple of weeks or each time you add new </a:t>
            </a:r>
            <a:r>
              <a:rPr lang="en-US" sz="2000" dirty="0" smtClean="0"/>
              <a:t>material</a:t>
            </a:r>
          </a:p>
          <a:p>
            <a:endParaRPr lang="en-US" sz="2000" dirty="0" smtClean="0"/>
          </a:p>
          <a:p>
            <a:r>
              <a:rPr lang="en-US" sz="2000" dirty="0" smtClean="0"/>
              <a:t>Maintain an ideal </a:t>
            </a:r>
            <a:r>
              <a:rPr lang="en-US" sz="2000" dirty="0"/>
              <a:t>pile size of 3’x3’x3’ to help retain heat and </a:t>
            </a:r>
            <a:r>
              <a:rPr lang="en-US" sz="2000" dirty="0" smtClean="0"/>
              <a:t>preserve </a:t>
            </a:r>
            <a:r>
              <a:rPr lang="en-US" sz="2000" dirty="0"/>
              <a:t>good air </a:t>
            </a:r>
            <a:r>
              <a:rPr lang="en-US" sz="2000" dirty="0" smtClean="0"/>
              <a:t>flow</a:t>
            </a:r>
          </a:p>
          <a:p>
            <a:endParaRPr lang="en-US" sz="2000" dirty="0"/>
          </a:p>
          <a:p>
            <a:pPr>
              <a:lnSpc>
                <a:spcPct val="120000"/>
              </a:lnSpc>
            </a:pPr>
            <a:r>
              <a:rPr lang="en-US" sz="2000" dirty="0" smtClean="0"/>
              <a:t>Don’t </a:t>
            </a:r>
            <a:r>
              <a:rPr lang="en-US" sz="2000" dirty="0"/>
              <a:t>had thick layers of any one kind of </a:t>
            </a:r>
            <a:r>
              <a:rPr lang="en-US" sz="2000" dirty="0" smtClean="0"/>
              <a:t>waste</a:t>
            </a:r>
            <a:endParaRPr lang="en-US" sz="2000" dirty="0"/>
          </a:p>
          <a:p>
            <a:pPr lvl="1"/>
            <a:r>
              <a:rPr lang="en-US" sz="1800" dirty="0"/>
              <a:t>6” to 8” for brown material</a:t>
            </a:r>
          </a:p>
          <a:p>
            <a:pPr lvl="1"/>
            <a:r>
              <a:rPr lang="en-US" sz="1800" dirty="0"/>
              <a:t>3” to 5” for green </a:t>
            </a:r>
            <a:r>
              <a:rPr lang="en-US" sz="1800" dirty="0" smtClean="0"/>
              <a:t>material</a:t>
            </a:r>
          </a:p>
          <a:p>
            <a:pPr lvl="1"/>
            <a:endParaRPr lang="en-US" sz="1800" dirty="0"/>
          </a:p>
          <a:p>
            <a:r>
              <a:rPr lang="en-US" sz="2000" dirty="0" smtClean="0"/>
              <a:t>Smaller </a:t>
            </a:r>
            <a:r>
              <a:rPr lang="en-US" sz="2000" dirty="0"/>
              <a:t>pieces will compost </a:t>
            </a:r>
            <a:r>
              <a:rPr lang="en-US" sz="2000" dirty="0" smtClean="0"/>
              <a:t>quicker than larger pieces.  </a:t>
            </a:r>
            <a:r>
              <a:rPr lang="en-US" sz="2000" dirty="0"/>
              <a:t>Shred brown material if </a:t>
            </a:r>
            <a:r>
              <a:rPr lang="en-US" sz="2000" dirty="0" smtClean="0"/>
              <a:t>possible</a:t>
            </a:r>
            <a:endParaRPr lang="en-US" sz="2000" dirty="0"/>
          </a:p>
          <a:p>
            <a:endParaRPr lang="en-US" dirty="0"/>
          </a:p>
        </p:txBody>
      </p:sp>
    </p:spTree>
    <p:extLst>
      <p:ext uri="{BB962C8B-B14F-4D97-AF65-F5344CB8AC3E}">
        <p14:creationId xmlns:p14="http://schemas.microsoft.com/office/powerpoint/2010/main" val="399112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Done Yet?</a:t>
            </a:r>
            <a:endParaRPr lang="en-US" dirty="0"/>
          </a:p>
        </p:txBody>
      </p:sp>
      <p:sp>
        <p:nvSpPr>
          <p:cNvPr id="3" name="Content Placeholder 2"/>
          <p:cNvSpPr>
            <a:spLocks noGrp="1"/>
          </p:cNvSpPr>
          <p:nvPr>
            <p:ph sz="half" idx="1"/>
          </p:nvPr>
        </p:nvSpPr>
        <p:spPr/>
        <p:txBody>
          <a:bodyPr/>
          <a:lstStyle/>
          <a:p>
            <a:pPr marL="0" indent="0">
              <a:buNone/>
            </a:pPr>
            <a:endParaRPr lang="en-US" dirty="0"/>
          </a:p>
          <a:p>
            <a:pPr marL="0" indent="0">
              <a:buNone/>
            </a:pPr>
            <a:r>
              <a:rPr lang="en-US" dirty="0" smtClean="0"/>
              <a:t>Compost </a:t>
            </a:r>
            <a:r>
              <a:rPr lang="en-US" dirty="0"/>
              <a:t>is done when it is dark, crumbly and </a:t>
            </a:r>
            <a:r>
              <a:rPr lang="en-US" dirty="0" smtClean="0"/>
              <a:t>has </a:t>
            </a:r>
            <a:r>
              <a:rPr lang="en-US" dirty="0"/>
              <a:t>an “earthy” </a:t>
            </a:r>
            <a:r>
              <a:rPr lang="en-US" dirty="0" smtClean="0"/>
              <a:t>smell</a:t>
            </a:r>
          </a:p>
          <a:p>
            <a:pPr marL="0" indent="0">
              <a:buNone/>
            </a:pPr>
            <a:endParaRPr lang="en-US" dirty="0"/>
          </a:p>
          <a:p>
            <a:pPr marL="0" indent="0">
              <a:buNone/>
            </a:pPr>
            <a:r>
              <a:rPr lang="en-US" dirty="0" smtClean="0"/>
              <a:t>How long does it take?</a:t>
            </a:r>
          </a:p>
          <a:p>
            <a:pPr marL="0" indent="0" defTabSz="122238">
              <a:buNone/>
            </a:pPr>
            <a:r>
              <a:rPr lang="en-US" sz="1800" dirty="0"/>
              <a:t>	</a:t>
            </a:r>
            <a:r>
              <a:rPr lang="en-US" sz="1800" dirty="0" smtClean="0"/>
              <a:t>	Short </a:t>
            </a:r>
            <a:r>
              <a:rPr lang="en-US" sz="1800" dirty="0"/>
              <a:t>period (3 weeks to 2 months</a:t>
            </a:r>
            <a:r>
              <a:rPr lang="en-US" sz="1800" dirty="0" smtClean="0"/>
              <a:t>)</a:t>
            </a:r>
          </a:p>
          <a:p>
            <a:pPr marL="0" indent="0" defTabSz="231775">
              <a:buNone/>
            </a:pPr>
            <a:r>
              <a:rPr lang="en-US" sz="1800" dirty="0" smtClean="0"/>
              <a:t>	Long </a:t>
            </a:r>
            <a:r>
              <a:rPr lang="en-US" sz="1800" dirty="0"/>
              <a:t>period (2 months </a:t>
            </a:r>
            <a:r>
              <a:rPr lang="en-US" sz="1800" dirty="0" smtClean="0"/>
              <a:t>or more)</a:t>
            </a:r>
            <a:endParaRPr lang="en-US" sz="1800" dirty="0"/>
          </a:p>
          <a:p>
            <a:pPr marL="0" indent="0">
              <a:buNone/>
            </a:pPr>
            <a:endParaRPr lang="en-US" dirty="0"/>
          </a:p>
          <a:p>
            <a:pPr marL="0" indent="0">
              <a:buNone/>
            </a:pPr>
            <a:endParaRPr lang="en-US" dirty="0" smtClean="0"/>
          </a:p>
          <a:p>
            <a:pPr marL="0" indent="0">
              <a:buNone/>
            </a:pPr>
            <a:endParaRPr lang="en-US" dirty="0"/>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2600" y="1905000"/>
            <a:ext cx="2541387" cy="2915444"/>
          </a:xfrm>
        </p:spPr>
      </p:pic>
      <p:sp>
        <p:nvSpPr>
          <p:cNvPr id="5" name="TextBox 4"/>
          <p:cNvSpPr txBox="1"/>
          <p:nvPr/>
        </p:nvSpPr>
        <p:spPr>
          <a:xfrm>
            <a:off x="5867400" y="4495800"/>
            <a:ext cx="2209800" cy="184666"/>
          </a:xfrm>
          <a:prstGeom prst="rect">
            <a:avLst/>
          </a:prstGeom>
          <a:noFill/>
        </p:spPr>
        <p:txBody>
          <a:bodyPr wrap="square" rtlCol="0">
            <a:spAutoFit/>
          </a:bodyPr>
          <a:lstStyle/>
          <a:p>
            <a:r>
              <a:rPr lang="en-US" sz="600" dirty="0">
                <a:solidFill>
                  <a:schemeClr val="bg1">
                    <a:lumMod val="85000"/>
                  </a:schemeClr>
                </a:solidFill>
              </a:rPr>
              <a:t>Image courtesy of </a:t>
            </a:r>
            <a:r>
              <a:rPr lang="en-US" sz="600" dirty="0" smtClean="0">
                <a:solidFill>
                  <a:schemeClr val="bg1">
                    <a:lumMod val="85000"/>
                  </a:schemeClr>
                </a:solidFill>
              </a:rPr>
              <a:t>Mater isolated images/ </a:t>
            </a:r>
            <a:r>
              <a:rPr lang="en-US" sz="600" dirty="0">
                <a:solidFill>
                  <a:schemeClr val="bg1">
                    <a:lumMod val="85000"/>
                  </a:schemeClr>
                </a:solidFill>
              </a:rPr>
              <a:t>FreeDigitalPhotos.net</a:t>
            </a:r>
          </a:p>
        </p:txBody>
      </p:sp>
    </p:spTree>
    <p:extLst>
      <p:ext uri="{BB962C8B-B14F-4D97-AF65-F5344CB8AC3E}">
        <p14:creationId xmlns:p14="http://schemas.microsoft.com/office/powerpoint/2010/main" val="881138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Soul Food or Soil Food? </a:t>
            </a:r>
            <a:endParaRPr lang="en-US" dirty="0"/>
          </a:p>
        </p:txBody>
      </p:sp>
      <p:pic>
        <p:nvPicPr>
          <p:cNvPr id="4" name="sssa-psa-002-food.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01676" y="1447800"/>
            <a:ext cx="6689724" cy="3886200"/>
          </a:xfrm>
        </p:spPr>
      </p:pic>
    </p:spTree>
    <p:extLst>
      <p:ext uri="{BB962C8B-B14F-4D97-AF65-F5344CB8AC3E}">
        <p14:creationId xmlns:p14="http://schemas.microsoft.com/office/powerpoint/2010/main" val="2291450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a:r>
            <a:r>
              <a:rPr lang="en-US" dirty="0"/>
              <a:t>T</a:t>
            </a:r>
            <a:r>
              <a:rPr lang="en-US" dirty="0" smtClean="0"/>
              <a:t>hat Smell?</a:t>
            </a:r>
            <a:endParaRPr lang="en-US" dirty="0"/>
          </a:p>
        </p:txBody>
      </p:sp>
      <p:sp>
        <p:nvSpPr>
          <p:cNvPr id="3" name="Content Placeholder 2"/>
          <p:cNvSpPr>
            <a:spLocks noGrp="1"/>
          </p:cNvSpPr>
          <p:nvPr>
            <p:ph idx="1"/>
          </p:nvPr>
        </p:nvSpPr>
        <p:spPr/>
        <p:txBody>
          <a:bodyPr/>
          <a:lstStyle/>
          <a:p>
            <a:r>
              <a:rPr lang="en-US" dirty="0" smtClean="0"/>
              <a:t>Foul odors indicate </a:t>
            </a:r>
            <a:r>
              <a:rPr lang="en-US" dirty="0"/>
              <a:t>anaerobic </a:t>
            </a:r>
            <a:r>
              <a:rPr lang="en-US" dirty="0" smtClean="0"/>
              <a:t>decomposition.</a:t>
            </a:r>
            <a:endParaRPr lang="en-US" dirty="0"/>
          </a:p>
          <a:p>
            <a:endParaRPr lang="en-US" dirty="0"/>
          </a:p>
          <a:p>
            <a:r>
              <a:rPr lang="en-US" dirty="0"/>
              <a:t>Solutions:</a:t>
            </a:r>
          </a:p>
          <a:p>
            <a:pPr lvl="1"/>
            <a:r>
              <a:rPr lang="en-US" dirty="0"/>
              <a:t>Aerate the pile by </a:t>
            </a:r>
            <a:r>
              <a:rPr lang="en-US" dirty="0" smtClean="0"/>
              <a:t>turning</a:t>
            </a:r>
            <a:endParaRPr lang="en-US" dirty="0"/>
          </a:p>
          <a:p>
            <a:pPr lvl="1"/>
            <a:r>
              <a:rPr lang="en-US" dirty="0"/>
              <a:t>Increase porosity by adding wood chips or wastes </a:t>
            </a:r>
            <a:r>
              <a:rPr lang="en-US" dirty="0" smtClean="0"/>
              <a:t>of larger size</a:t>
            </a:r>
          </a:p>
          <a:p>
            <a:pPr lvl="1"/>
            <a:r>
              <a:rPr lang="en-US" dirty="0" smtClean="0"/>
              <a:t>Add absorbent browns</a:t>
            </a:r>
          </a:p>
          <a:p>
            <a:pPr lvl="1"/>
            <a:r>
              <a:rPr lang="en-US" dirty="0" smtClean="0"/>
              <a:t>Hold the water until needed again</a:t>
            </a:r>
            <a:endParaRPr lang="en-US" dirty="0"/>
          </a:p>
          <a:p>
            <a:endParaRPr lang="en-US" dirty="0"/>
          </a:p>
        </p:txBody>
      </p:sp>
    </p:spTree>
    <p:extLst>
      <p:ext uri="{BB962C8B-B14F-4D97-AF65-F5344CB8AC3E}">
        <p14:creationId xmlns:p14="http://schemas.microsoft.com/office/powerpoint/2010/main" val="3001113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971800"/>
            <a:ext cx="8229600" cy="1524000"/>
          </a:xfrm>
        </p:spPr>
        <p:txBody>
          <a:bodyPr>
            <a:normAutofit/>
          </a:bodyPr>
          <a:lstStyle/>
          <a:p>
            <a:pPr algn="ctr"/>
            <a:r>
              <a:rPr lang="en-US" i="1" dirty="0" smtClean="0"/>
              <a:t>Composting is as much of an art, as it is a science</a:t>
            </a:r>
            <a:endParaRPr lang="en-US" i="1"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tretch>
            <a:fillRect/>
          </a:stretch>
        </p:blipFill>
        <p:spPr>
          <a:xfrm>
            <a:off x="2971800" y="762000"/>
            <a:ext cx="3276600" cy="2170748"/>
          </a:xfrm>
          <a:prstGeom prst="rect">
            <a:avLst/>
          </a:prstGeom>
          <a:ln>
            <a:noFill/>
          </a:ln>
          <a:effectLst>
            <a:softEdge rad="112500"/>
          </a:effectLst>
        </p:spPr>
      </p:pic>
      <p:sp>
        <p:nvSpPr>
          <p:cNvPr id="4" name="TextBox 3"/>
          <p:cNvSpPr txBox="1"/>
          <p:nvPr/>
        </p:nvSpPr>
        <p:spPr>
          <a:xfrm>
            <a:off x="3200400" y="2825026"/>
            <a:ext cx="2819400" cy="215444"/>
          </a:xfrm>
          <a:prstGeom prst="rect">
            <a:avLst/>
          </a:prstGeom>
          <a:noFill/>
        </p:spPr>
        <p:txBody>
          <a:bodyPr wrap="square" rtlCol="0">
            <a:spAutoFit/>
          </a:bodyPr>
          <a:lstStyle/>
          <a:p>
            <a:r>
              <a:rPr lang="en-US" sz="800" dirty="0">
                <a:solidFill>
                  <a:schemeClr val="bg1">
                    <a:lumMod val="85000"/>
                  </a:schemeClr>
                </a:solidFill>
              </a:rPr>
              <a:t>Image courtesy of </a:t>
            </a:r>
            <a:r>
              <a:rPr lang="en-US" sz="800" dirty="0" err="1">
                <a:solidFill>
                  <a:schemeClr val="bg1">
                    <a:lumMod val="85000"/>
                  </a:schemeClr>
                </a:solidFill>
              </a:rPr>
              <a:t>Jeroen</a:t>
            </a:r>
            <a:r>
              <a:rPr lang="en-US" sz="800" dirty="0">
                <a:solidFill>
                  <a:schemeClr val="bg1">
                    <a:lumMod val="85000"/>
                  </a:schemeClr>
                </a:solidFill>
              </a:rPr>
              <a:t> van </a:t>
            </a:r>
            <a:r>
              <a:rPr lang="en-US" sz="800" dirty="0" err="1">
                <a:solidFill>
                  <a:schemeClr val="bg1">
                    <a:lumMod val="85000"/>
                  </a:schemeClr>
                </a:solidFill>
              </a:rPr>
              <a:t>Oostrom</a:t>
            </a:r>
            <a:r>
              <a:rPr lang="en-US" sz="800" dirty="0">
                <a:solidFill>
                  <a:schemeClr val="bg1">
                    <a:lumMod val="85000"/>
                  </a:schemeClr>
                </a:solidFill>
              </a:rPr>
              <a:t>/ FreeDigitalPhotos.net</a:t>
            </a:r>
          </a:p>
        </p:txBody>
      </p:sp>
    </p:spTree>
    <p:extLst>
      <p:ext uri="{BB962C8B-B14F-4D97-AF65-F5344CB8AC3E}">
        <p14:creationId xmlns:p14="http://schemas.microsoft.com/office/powerpoint/2010/main" val="373396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Disclaimer</a:t>
            </a:r>
            <a:endParaRPr lang="en-US" dirty="0"/>
          </a:p>
        </p:txBody>
      </p:sp>
      <p:sp>
        <p:nvSpPr>
          <p:cNvPr id="4" name="Content Placeholder 3"/>
          <p:cNvSpPr>
            <a:spLocks noGrp="1"/>
          </p:cNvSpPr>
          <p:nvPr>
            <p:ph idx="4294967295"/>
          </p:nvPr>
        </p:nvSpPr>
        <p:spPr>
          <a:xfrm>
            <a:off x="533400" y="1447800"/>
            <a:ext cx="8229600" cy="4525963"/>
          </a:xfrm>
          <a:prstGeom prst="rect">
            <a:avLst/>
          </a:prstGeom>
        </p:spPr>
        <p:txBody>
          <a:bodyPr>
            <a:normAutofit/>
          </a:bodyPr>
          <a:lstStyle/>
          <a:p>
            <a:pPr marL="0" indent="0">
              <a:buNone/>
            </a:pPr>
            <a:endParaRPr lang="en-US" sz="1800" dirty="0" smtClean="0"/>
          </a:p>
          <a:p>
            <a:pPr marL="0" indent="0">
              <a:buNone/>
            </a:pPr>
            <a:r>
              <a:rPr lang="en-US" sz="1800" dirty="0" smtClean="0">
                <a:solidFill>
                  <a:schemeClr val="bg2">
                    <a:lumMod val="25000"/>
                  </a:schemeClr>
                </a:solidFill>
              </a:rPr>
              <a:t>This presentation is a component </a:t>
            </a:r>
            <a:r>
              <a:rPr lang="en-US" sz="1800" dirty="0">
                <a:solidFill>
                  <a:schemeClr val="bg2">
                    <a:lumMod val="25000"/>
                  </a:schemeClr>
                </a:solidFill>
              </a:rPr>
              <a:t>of </a:t>
            </a:r>
            <a:r>
              <a:rPr lang="en-US" sz="1800" dirty="0" smtClean="0">
                <a:solidFill>
                  <a:schemeClr val="bg2">
                    <a:lumMod val="25000"/>
                  </a:schemeClr>
                </a:solidFill>
              </a:rPr>
              <a:t>the lesson plan </a:t>
            </a:r>
            <a:r>
              <a:rPr lang="en-US" sz="1800" i="1" dirty="0" smtClean="0">
                <a:solidFill>
                  <a:schemeClr val="bg2">
                    <a:lumMod val="25000"/>
                  </a:schemeClr>
                </a:solidFill>
              </a:rPr>
              <a:t>Managing </a:t>
            </a:r>
            <a:r>
              <a:rPr lang="en-US" sz="1800" i="1" dirty="0">
                <a:solidFill>
                  <a:schemeClr val="bg2">
                    <a:lumMod val="25000"/>
                  </a:schemeClr>
                </a:solidFill>
              </a:rPr>
              <a:t>Food </a:t>
            </a:r>
            <a:r>
              <a:rPr lang="en-US" sz="1800" i="1" dirty="0" smtClean="0">
                <a:solidFill>
                  <a:schemeClr val="bg2">
                    <a:lumMod val="25000"/>
                  </a:schemeClr>
                </a:solidFill>
              </a:rPr>
              <a:t>Scraps </a:t>
            </a:r>
            <a:r>
              <a:rPr lang="en-US" sz="1800" i="1" dirty="0">
                <a:solidFill>
                  <a:schemeClr val="bg2">
                    <a:lumMod val="25000"/>
                  </a:schemeClr>
                </a:solidFill>
              </a:rPr>
              <a:t>for a Sustainable Food </a:t>
            </a:r>
            <a:r>
              <a:rPr lang="en-US" sz="1800" i="1" dirty="0" smtClean="0">
                <a:solidFill>
                  <a:schemeClr val="bg2">
                    <a:lumMod val="25000"/>
                  </a:schemeClr>
                </a:solidFill>
              </a:rPr>
              <a:t>System</a:t>
            </a:r>
            <a:r>
              <a:rPr lang="en-US" sz="1800" dirty="0" smtClean="0">
                <a:solidFill>
                  <a:schemeClr val="bg2">
                    <a:lumMod val="25000"/>
                  </a:schemeClr>
                </a:solidFill>
              </a:rPr>
              <a:t>, prepared under the auspices of the U.S</a:t>
            </a:r>
            <a:r>
              <a:rPr lang="en-US" sz="1800" dirty="0">
                <a:solidFill>
                  <a:schemeClr val="bg2">
                    <a:lumMod val="25000"/>
                  </a:schemeClr>
                </a:solidFill>
              </a:rPr>
              <a:t>. Department of Housing and Urban Development Regional Sustainability Planning grant </a:t>
            </a:r>
            <a:r>
              <a:rPr lang="en-US" sz="1800" dirty="0" smtClean="0">
                <a:solidFill>
                  <a:schemeClr val="bg2">
                    <a:lumMod val="25000"/>
                  </a:schemeClr>
                </a:solidFill>
              </a:rPr>
              <a:t>program supporting </a:t>
            </a:r>
            <a:r>
              <a:rPr lang="en-US" sz="1800" dirty="0">
                <a:solidFill>
                  <a:schemeClr val="bg2">
                    <a:lumMod val="25000"/>
                  </a:schemeClr>
                </a:solidFill>
              </a:rPr>
              <a:t>regional food systems planning on the Mississippi Gulf </a:t>
            </a:r>
            <a:r>
              <a:rPr lang="en-US" sz="1800" dirty="0" smtClean="0">
                <a:solidFill>
                  <a:schemeClr val="bg2">
                    <a:lumMod val="25000"/>
                  </a:schemeClr>
                </a:solidFill>
              </a:rPr>
              <a:t>Coast. The lesson plan was developed as a collaborative effort between </a:t>
            </a:r>
            <a:r>
              <a:rPr lang="en-US" sz="1800" dirty="0">
                <a:solidFill>
                  <a:schemeClr val="bg2">
                    <a:lumMod val="25000"/>
                  </a:schemeClr>
                </a:solidFill>
              </a:rPr>
              <a:t>the Ohio Environmental Protection </a:t>
            </a:r>
            <a:r>
              <a:rPr lang="en-US" sz="1800" dirty="0" smtClean="0">
                <a:solidFill>
                  <a:schemeClr val="bg2">
                    <a:lumMod val="25000"/>
                  </a:schemeClr>
                </a:solidFill>
              </a:rPr>
              <a:t>Agency, the Mississippi Department of Environmental Quality, </a:t>
            </a:r>
            <a:r>
              <a:rPr lang="en-US" sz="1800" dirty="0">
                <a:solidFill>
                  <a:schemeClr val="bg2">
                    <a:lumMod val="25000"/>
                  </a:schemeClr>
                </a:solidFill>
              </a:rPr>
              <a:t>The Constituency for a Sustainable </a:t>
            </a:r>
            <a:r>
              <a:rPr lang="en-US" sz="1800" dirty="0" smtClean="0">
                <a:solidFill>
                  <a:schemeClr val="bg2">
                    <a:lumMod val="25000"/>
                  </a:schemeClr>
                </a:solidFill>
              </a:rPr>
              <a:t>Coast and The Ohio State University.</a:t>
            </a:r>
            <a:endParaRPr lang="en-US" sz="1800" dirty="0">
              <a:solidFill>
                <a:schemeClr val="bg2">
                  <a:lumMod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191000"/>
            <a:ext cx="1790318" cy="20116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0" y="4495800"/>
            <a:ext cx="2468880" cy="1529181"/>
          </a:xfrm>
          <a:prstGeom prst="rect">
            <a:avLst/>
          </a:prstGeom>
        </p:spPr>
      </p:pic>
    </p:spTree>
    <p:extLst>
      <p:ext uri="{BB962C8B-B14F-4D97-AF65-F5344CB8AC3E}">
        <p14:creationId xmlns:p14="http://schemas.microsoft.com/office/powerpoint/2010/main" val="309161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on Earth is Soil?</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2209800"/>
            <a:ext cx="4038600" cy="2895600"/>
          </a:xfrm>
        </p:spPr>
      </p:pic>
      <p:sp>
        <p:nvSpPr>
          <p:cNvPr id="6" name="Content Placeholder 5"/>
          <p:cNvSpPr>
            <a:spLocks noGrp="1"/>
          </p:cNvSpPr>
          <p:nvPr>
            <p:ph sz="half" idx="1"/>
          </p:nvPr>
        </p:nvSpPr>
        <p:spPr/>
        <p:txBody>
          <a:bodyPr/>
          <a:lstStyle/>
          <a:p>
            <a:r>
              <a:rPr lang="en-US" sz="2400" dirty="0" smtClean="0"/>
              <a:t>45% </a:t>
            </a:r>
            <a:r>
              <a:rPr lang="en-US" sz="2400" dirty="0"/>
              <a:t>Minerals</a:t>
            </a:r>
          </a:p>
          <a:p>
            <a:pPr lvl="1"/>
            <a:r>
              <a:rPr lang="en-US" sz="2000" dirty="0"/>
              <a:t>Sand, silt, clay</a:t>
            </a:r>
          </a:p>
          <a:p>
            <a:r>
              <a:rPr lang="en-US" sz="2400" dirty="0"/>
              <a:t>25% Water</a:t>
            </a:r>
          </a:p>
          <a:p>
            <a:r>
              <a:rPr lang="en-US" sz="2400" dirty="0"/>
              <a:t>25% Air</a:t>
            </a:r>
          </a:p>
          <a:p>
            <a:r>
              <a:rPr lang="en-US" sz="2400" dirty="0"/>
              <a:t>5% Organic matter</a:t>
            </a:r>
          </a:p>
          <a:p>
            <a:pPr lvl="1"/>
            <a:r>
              <a:rPr lang="en-US" sz="2000" dirty="0"/>
              <a:t>Dead, decaying plants, animals and other organisms</a:t>
            </a:r>
          </a:p>
          <a:p>
            <a:endParaRPr lang="en-US" dirty="0"/>
          </a:p>
        </p:txBody>
      </p:sp>
      <p:sp>
        <p:nvSpPr>
          <p:cNvPr id="8" name="TextBox 7"/>
          <p:cNvSpPr txBox="1"/>
          <p:nvPr/>
        </p:nvSpPr>
        <p:spPr>
          <a:xfrm>
            <a:off x="8001000" y="2715768"/>
            <a:ext cx="838200" cy="276999"/>
          </a:xfrm>
          <a:prstGeom prst="rect">
            <a:avLst/>
          </a:prstGeom>
          <a:noFill/>
        </p:spPr>
        <p:txBody>
          <a:bodyPr wrap="square" rtlCol="0">
            <a:spAutoFit/>
          </a:bodyPr>
          <a:lstStyle/>
          <a:p>
            <a:r>
              <a:rPr lang="en-US" sz="1200" b="1" dirty="0" smtClean="0">
                <a:solidFill>
                  <a:schemeClr val="accent2">
                    <a:lumMod val="50000"/>
                  </a:schemeClr>
                </a:solidFill>
              </a:rPr>
              <a:t>Topsoil</a:t>
            </a:r>
            <a:endParaRPr lang="en-US" sz="1200" b="1" dirty="0">
              <a:solidFill>
                <a:schemeClr val="accent2">
                  <a:lumMod val="50000"/>
                </a:schemeClr>
              </a:solidFill>
            </a:endParaRPr>
          </a:p>
        </p:txBody>
      </p:sp>
      <p:sp>
        <p:nvSpPr>
          <p:cNvPr id="9" name="Right Brace 8"/>
          <p:cNvSpPr/>
          <p:nvPr/>
        </p:nvSpPr>
        <p:spPr>
          <a:xfrm>
            <a:off x="7772400" y="2854267"/>
            <a:ext cx="304800" cy="45719"/>
          </a:xfrm>
          <a:prstGeom prst="rightBrac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772400" y="2992767"/>
            <a:ext cx="304800" cy="1503033"/>
          </a:xfrm>
          <a:prstGeom prst="rightBrac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7772400" y="4572000"/>
            <a:ext cx="304800" cy="381000"/>
          </a:xfrm>
          <a:prstGeom prst="rightBrac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001000" y="3605783"/>
            <a:ext cx="838200" cy="276999"/>
          </a:xfrm>
          <a:prstGeom prst="rect">
            <a:avLst/>
          </a:prstGeom>
          <a:noFill/>
        </p:spPr>
        <p:txBody>
          <a:bodyPr wrap="square" rtlCol="0">
            <a:spAutoFit/>
          </a:bodyPr>
          <a:lstStyle/>
          <a:p>
            <a:r>
              <a:rPr lang="en-US" sz="1200" b="1" dirty="0" smtClean="0">
                <a:solidFill>
                  <a:schemeClr val="accent2">
                    <a:lumMod val="50000"/>
                  </a:schemeClr>
                </a:solidFill>
              </a:rPr>
              <a:t>Subsoil</a:t>
            </a:r>
            <a:endParaRPr lang="en-US" sz="1200" b="1" dirty="0">
              <a:solidFill>
                <a:schemeClr val="accent2">
                  <a:lumMod val="50000"/>
                </a:schemeClr>
              </a:solidFill>
            </a:endParaRPr>
          </a:p>
        </p:txBody>
      </p:sp>
      <p:sp>
        <p:nvSpPr>
          <p:cNvPr id="13" name="TextBox 12"/>
          <p:cNvSpPr txBox="1"/>
          <p:nvPr/>
        </p:nvSpPr>
        <p:spPr>
          <a:xfrm>
            <a:off x="8001000" y="4624000"/>
            <a:ext cx="838200" cy="276999"/>
          </a:xfrm>
          <a:prstGeom prst="rect">
            <a:avLst/>
          </a:prstGeom>
          <a:noFill/>
        </p:spPr>
        <p:txBody>
          <a:bodyPr wrap="square" rtlCol="0">
            <a:spAutoFit/>
          </a:bodyPr>
          <a:lstStyle/>
          <a:p>
            <a:r>
              <a:rPr lang="en-US" sz="1200" b="1" dirty="0" smtClean="0">
                <a:solidFill>
                  <a:schemeClr val="accent2">
                    <a:lumMod val="50000"/>
                  </a:schemeClr>
                </a:solidFill>
              </a:rPr>
              <a:t>Bedrock</a:t>
            </a:r>
            <a:endParaRPr lang="en-US" sz="1200" b="1" dirty="0">
              <a:solidFill>
                <a:schemeClr val="accent2">
                  <a:lumMod val="50000"/>
                </a:schemeClr>
              </a:solidFill>
            </a:endParaRPr>
          </a:p>
        </p:txBody>
      </p:sp>
      <p:sp>
        <p:nvSpPr>
          <p:cNvPr id="14" name="TextBox 13"/>
          <p:cNvSpPr txBox="1"/>
          <p:nvPr/>
        </p:nvSpPr>
        <p:spPr>
          <a:xfrm>
            <a:off x="4754880" y="5105400"/>
            <a:ext cx="1676400" cy="178510"/>
          </a:xfrm>
          <a:prstGeom prst="rect">
            <a:avLst/>
          </a:prstGeom>
          <a:noFill/>
        </p:spPr>
        <p:txBody>
          <a:bodyPr wrap="square" lIns="9144" tIns="27432" rIns="9144" bIns="27432" rtlCol="0">
            <a:spAutoFit/>
          </a:bodyPr>
          <a:lstStyle/>
          <a:p>
            <a:r>
              <a:rPr lang="en-US" sz="800" dirty="0" smtClean="0">
                <a:solidFill>
                  <a:schemeClr val="bg1">
                    <a:lumMod val="50000"/>
                  </a:schemeClr>
                </a:solidFill>
              </a:rPr>
              <a:t>Image </a:t>
            </a:r>
            <a:r>
              <a:rPr lang="en-US" sz="800" dirty="0">
                <a:solidFill>
                  <a:schemeClr val="bg1">
                    <a:lumMod val="50000"/>
                  </a:schemeClr>
                </a:solidFill>
              </a:rPr>
              <a:t>courtesy of USDA NRCS. </a:t>
            </a:r>
          </a:p>
        </p:txBody>
      </p:sp>
    </p:spTree>
    <p:extLst>
      <p:ext uri="{BB962C8B-B14F-4D97-AF65-F5344CB8AC3E}">
        <p14:creationId xmlns:p14="http://schemas.microsoft.com/office/powerpoint/2010/main" val="199055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Soils!</a:t>
            </a:r>
            <a:endParaRPr lang="en-US" dirty="0"/>
          </a:p>
        </p:txBody>
      </p:sp>
      <p:sp>
        <p:nvSpPr>
          <p:cNvPr id="3" name="Content Placeholder 2"/>
          <p:cNvSpPr>
            <a:spLocks noGrp="1"/>
          </p:cNvSpPr>
          <p:nvPr>
            <p:ph idx="1"/>
          </p:nvPr>
        </p:nvSpPr>
        <p:spPr/>
        <p:txBody>
          <a:bodyPr/>
          <a:lstStyle/>
          <a:p>
            <a:r>
              <a:rPr lang="en-US" dirty="0" smtClean="0"/>
              <a:t>Provide nutrients and a place for plants &amp; animals to grow (our food!)</a:t>
            </a:r>
          </a:p>
          <a:p>
            <a:r>
              <a:rPr lang="en-US" dirty="0" smtClean="0"/>
              <a:t>Habitat for soil organisms</a:t>
            </a:r>
          </a:p>
          <a:p>
            <a:r>
              <a:rPr lang="en-US" dirty="0" smtClean="0"/>
              <a:t>Recycle organic matter into nutrients</a:t>
            </a:r>
          </a:p>
          <a:p>
            <a:r>
              <a:rPr lang="en-US" dirty="0" smtClean="0"/>
              <a:t>Filter and purify the water we drink and use</a:t>
            </a:r>
          </a:p>
          <a:p>
            <a:r>
              <a:rPr lang="en-US" dirty="0" smtClean="0"/>
              <a:t>Help maintain clean air</a:t>
            </a:r>
          </a:p>
          <a:p>
            <a:r>
              <a:rPr lang="en-US" dirty="0" smtClean="0"/>
              <a:t>Where we build our houses and cities</a:t>
            </a:r>
          </a:p>
          <a:p>
            <a:endParaRPr lang="en-US" dirty="0" smtClean="0"/>
          </a:p>
          <a:p>
            <a:endParaRPr lang="en-US" dirty="0"/>
          </a:p>
        </p:txBody>
      </p:sp>
      <p:sp>
        <p:nvSpPr>
          <p:cNvPr id="4" name="Heart 3"/>
          <p:cNvSpPr/>
          <p:nvPr/>
        </p:nvSpPr>
        <p:spPr>
          <a:xfrm>
            <a:off x="1447800" y="381000"/>
            <a:ext cx="457200" cy="457200"/>
          </a:xfrm>
          <a:prstGeom prst="hear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020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Humus to Hummus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424781"/>
            <a:ext cx="6321029" cy="421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204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Compost?</a:t>
            </a:r>
            <a:endParaRPr lang="en-US" dirty="0"/>
          </a:p>
        </p:txBody>
      </p:sp>
      <p:sp>
        <p:nvSpPr>
          <p:cNvPr id="3" name="Content Placeholder 2"/>
          <p:cNvSpPr>
            <a:spLocks noGrp="1"/>
          </p:cNvSpPr>
          <p:nvPr>
            <p:ph sz="half" idx="1"/>
          </p:nvPr>
        </p:nvSpPr>
        <p:spPr>
          <a:xfrm>
            <a:off x="457200" y="1447800"/>
            <a:ext cx="7315200" cy="4525963"/>
          </a:xfrm>
        </p:spPr>
        <p:txBody>
          <a:bodyPr/>
          <a:lstStyle/>
          <a:p>
            <a:r>
              <a:rPr lang="en-US" dirty="0" smtClean="0"/>
              <a:t>The product from the biological degradation of organic waste materials</a:t>
            </a:r>
          </a:p>
          <a:p>
            <a:endParaRPr lang="en-US" dirty="0" smtClean="0"/>
          </a:p>
          <a:p>
            <a:endParaRPr lang="en-US" dirty="0" smtClean="0"/>
          </a:p>
          <a:p>
            <a:r>
              <a:rPr lang="en-US" dirty="0" smtClean="0"/>
              <a:t>In other words: humus!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14800" y="2438400"/>
            <a:ext cx="3855600" cy="2754344"/>
          </a:xfrm>
        </p:spPr>
      </p:pic>
      <p:sp>
        <p:nvSpPr>
          <p:cNvPr id="6" name="TextBox 5"/>
          <p:cNvSpPr txBox="1"/>
          <p:nvPr/>
        </p:nvSpPr>
        <p:spPr>
          <a:xfrm>
            <a:off x="4114800" y="5181600"/>
            <a:ext cx="1676400" cy="178510"/>
          </a:xfrm>
          <a:prstGeom prst="rect">
            <a:avLst/>
          </a:prstGeom>
          <a:noFill/>
        </p:spPr>
        <p:txBody>
          <a:bodyPr wrap="square" lIns="9144" tIns="27432" rIns="9144" bIns="27432" rtlCol="0">
            <a:spAutoFit/>
          </a:bodyPr>
          <a:lstStyle/>
          <a:p>
            <a:r>
              <a:rPr lang="en-US" sz="800" dirty="0" smtClean="0">
                <a:solidFill>
                  <a:schemeClr val="bg1">
                    <a:lumMod val="50000"/>
                  </a:schemeClr>
                </a:solidFill>
              </a:rPr>
              <a:t>Image </a:t>
            </a:r>
            <a:r>
              <a:rPr lang="en-US" sz="800" dirty="0">
                <a:solidFill>
                  <a:schemeClr val="bg1">
                    <a:lumMod val="50000"/>
                  </a:schemeClr>
                </a:solidFill>
              </a:rPr>
              <a:t>courtesy of USDA NRCS. </a:t>
            </a:r>
          </a:p>
        </p:txBody>
      </p:sp>
    </p:spTree>
    <p:extLst>
      <p:ext uri="{BB962C8B-B14F-4D97-AF65-F5344CB8AC3E}">
        <p14:creationId xmlns:p14="http://schemas.microsoft.com/office/powerpoint/2010/main" val="1481467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Composting Not-so-Secret Recipe</a:t>
            </a:r>
            <a:endParaRPr lang="en-US" dirty="0"/>
          </a:p>
        </p:txBody>
      </p:sp>
      <p:sp>
        <p:nvSpPr>
          <p:cNvPr id="3" name="Content Placeholder 2"/>
          <p:cNvSpPr>
            <a:spLocks noGrp="1"/>
          </p:cNvSpPr>
          <p:nvPr>
            <p:ph idx="1"/>
          </p:nvPr>
        </p:nvSpPr>
        <p:spPr/>
        <p:txBody>
          <a:bodyPr/>
          <a:lstStyle/>
          <a:p>
            <a:r>
              <a:rPr lang="en-US" dirty="0" smtClean="0"/>
              <a:t>The right food for decomposers</a:t>
            </a:r>
          </a:p>
          <a:p>
            <a:r>
              <a:rPr lang="en-US" dirty="0" smtClean="0"/>
              <a:t>Decomposers</a:t>
            </a:r>
          </a:p>
          <a:p>
            <a:r>
              <a:rPr lang="en-US" dirty="0" smtClean="0"/>
              <a:t>Water</a:t>
            </a:r>
          </a:p>
          <a:p>
            <a:r>
              <a:rPr lang="en-US" dirty="0" smtClean="0"/>
              <a:t>Air</a:t>
            </a:r>
            <a:endParaRPr lang="en-US" dirty="0"/>
          </a:p>
        </p:txBody>
      </p:sp>
    </p:spTree>
    <p:extLst>
      <p:ext uri="{BB962C8B-B14F-4D97-AF65-F5344CB8AC3E}">
        <p14:creationId xmlns:p14="http://schemas.microsoft.com/office/powerpoint/2010/main" val="1009036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Balanced Diet</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400" dirty="0" smtClean="0"/>
              <a:t>Carbon (C) rich materials provide energy for microbes and other decomposers</a:t>
            </a:r>
          </a:p>
          <a:p>
            <a:pPr lvl="1"/>
            <a:r>
              <a:rPr lang="en-US" sz="2000" dirty="0" smtClean="0"/>
              <a:t>Leaves, wood, paper, cardboard, etc.</a:t>
            </a:r>
          </a:p>
          <a:p>
            <a:pPr lvl="1"/>
            <a:r>
              <a:rPr lang="en-US" sz="2000" dirty="0" smtClean="0"/>
              <a:t>Also called “browns”</a:t>
            </a:r>
          </a:p>
          <a:p>
            <a:r>
              <a:rPr lang="en-US" sz="2400" dirty="0" smtClean="0"/>
              <a:t>Nitrogen (N) rich materials provide the Nitrogen needed for cell function</a:t>
            </a:r>
          </a:p>
          <a:p>
            <a:pPr lvl="1"/>
            <a:r>
              <a:rPr lang="en-US" sz="2000" dirty="0" smtClean="0"/>
              <a:t>Food waste, manure, grass, etc.</a:t>
            </a:r>
          </a:p>
          <a:p>
            <a:pPr lvl="1"/>
            <a:r>
              <a:rPr lang="en-US" sz="2000" dirty="0" smtClean="0"/>
              <a:t>Also called “greens”</a:t>
            </a:r>
          </a:p>
          <a:p>
            <a:r>
              <a:rPr lang="en-US" sz="2400" dirty="0" smtClean="0"/>
              <a:t>C:N ratio</a:t>
            </a:r>
          </a:p>
          <a:p>
            <a:pPr lvl="1"/>
            <a:r>
              <a:rPr lang="en-US" sz="2000" dirty="0" smtClean="0"/>
              <a:t>Optimum is between 25:1 to 30:1</a:t>
            </a:r>
          </a:p>
          <a:p>
            <a:pPr lvl="1"/>
            <a:r>
              <a:rPr lang="en-US" sz="2000" dirty="0" smtClean="0"/>
              <a:t>Or, 5 parts of browns to 1 part of greens</a:t>
            </a:r>
          </a:p>
        </p:txBody>
      </p:sp>
    </p:spTree>
    <p:extLst>
      <p:ext uri="{BB962C8B-B14F-4D97-AF65-F5344CB8AC3E}">
        <p14:creationId xmlns:p14="http://schemas.microsoft.com/office/powerpoint/2010/main" val="392175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Decomposers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295400"/>
            <a:ext cx="6143864" cy="4525963"/>
          </a:xfrm>
        </p:spPr>
      </p:pic>
      <p:sp>
        <p:nvSpPr>
          <p:cNvPr id="6" name="TextBox 5"/>
          <p:cNvSpPr txBox="1"/>
          <p:nvPr/>
        </p:nvSpPr>
        <p:spPr>
          <a:xfrm>
            <a:off x="2362200" y="5544979"/>
            <a:ext cx="5029200" cy="246221"/>
          </a:xfrm>
          <a:prstGeom prst="rect">
            <a:avLst/>
          </a:prstGeom>
          <a:noFill/>
        </p:spPr>
        <p:txBody>
          <a:bodyPr wrap="square" rtlCol="0">
            <a:spAutoFit/>
          </a:bodyPr>
          <a:lstStyle/>
          <a:p>
            <a:r>
              <a:rPr lang="en-US" sz="1000" dirty="0" smtClean="0">
                <a:solidFill>
                  <a:schemeClr val="bg1">
                    <a:lumMod val="50000"/>
                  </a:schemeClr>
                </a:solidFill>
              </a:rPr>
              <a:t>Source: </a:t>
            </a:r>
            <a:r>
              <a:rPr lang="en-US" sz="1000" i="1" dirty="0" smtClean="0">
                <a:solidFill>
                  <a:schemeClr val="bg1">
                    <a:lumMod val="50000"/>
                  </a:schemeClr>
                </a:solidFill>
              </a:rPr>
              <a:t>Welcome to the Biology of Composting</a:t>
            </a:r>
            <a:r>
              <a:rPr lang="en-US" sz="1000" dirty="0" smtClean="0">
                <a:solidFill>
                  <a:schemeClr val="bg1">
                    <a:lumMod val="50000"/>
                  </a:schemeClr>
                </a:solidFill>
              </a:rPr>
              <a:t>, StopFoodWaste.ie</a:t>
            </a:r>
            <a:endParaRPr lang="en-US" sz="1000" dirty="0">
              <a:solidFill>
                <a:schemeClr val="bg1">
                  <a:lumMod val="50000"/>
                </a:schemeClr>
              </a:solidFill>
            </a:endParaRPr>
          </a:p>
        </p:txBody>
      </p:sp>
    </p:spTree>
    <p:extLst>
      <p:ext uri="{BB962C8B-B14F-4D97-AF65-F5344CB8AC3E}">
        <p14:creationId xmlns:p14="http://schemas.microsoft.com/office/powerpoint/2010/main" val="4230029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4675</Words>
  <Application>Microsoft Office PowerPoint</Application>
  <PresentationFormat>On-screen Show (4:3)</PresentationFormat>
  <Paragraphs>320</Paragraphs>
  <Slides>22</Slides>
  <Notes>22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Composting</vt:lpstr>
      <vt:lpstr>Soul Food or Soil Food? </vt:lpstr>
      <vt:lpstr>What on Earth is Soil?</vt:lpstr>
      <vt:lpstr>We      Soils!</vt:lpstr>
      <vt:lpstr>Humus to Hummus</vt:lpstr>
      <vt:lpstr>What is Compost?</vt:lpstr>
      <vt:lpstr>The Composting Not-so-Secret Recipe</vt:lpstr>
      <vt:lpstr>A Balanced Diet</vt:lpstr>
      <vt:lpstr>Decomposers</vt:lpstr>
      <vt:lpstr>H2O</vt:lpstr>
      <vt:lpstr>Air</vt:lpstr>
      <vt:lpstr>How Does It Work?</vt:lpstr>
      <vt:lpstr>Get Ready to Compost!</vt:lpstr>
      <vt:lpstr>Good to Go</vt:lpstr>
      <vt:lpstr>Not So Fast!</vt:lpstr>
      <vt:lpstr>Assembling a Composting Pile</vt:lpstr>
      <vt:lpstr>Bins</vt:lpstr>
      <vt:lpstr>Tips for Success</vt:lpstr>
      <vt:lpstr>Is It Done Yet?</vt:lpstr>
      <vt:lpstr>What’s That Smell?</vt:lpstr>
      <vt:lpstr>Composting is as much of an art, as it is a science</vt:lpstr>
      <vt:lpstr>Disclaimer</vt:lpstr>
    </vt:vector>
  </TitlesOfParts>
  <Company>OHIO 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aarroyo</dc:creator>
  <cp:lastModifiedBy>Arroyo-Rodriguez, Angel</cp:lastModifiedBy>
  <cp:revision>175</cp:revision>
  <cp:lastPrinted>2013-06-19T20:27:34Z</cp:lastPrinted>
  <dcterms:created xsi:type="dcterms:W3CDTF">2013-06-17T21:43:02Z</dcterms:created>
  <dcterms:modified xsi:type="dcterms:W3CDTF">2015-08-24T13:30:21Z</dcterms:modified>
</cp:coreProperties>
</file>